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1" r:id="rId6"/>
    <p:sldId id="260"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89"/>
  </p:normalViewPr>
  <p:slideViewPr>
    <p:cSldViewPr snapToGrid="0">
      <p:cViewPr>
        <p:scale>
          <a:sx n="85" d="100"/>
          <a:sy n="85" d="100"/>
        </p:scale>
        <p:origin x="392" y="6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16C032-2E49-D54A-B8A2-F9AB9CF4F08A}" type="datetimeFigureOut">
              <a:rPr lang="en-US" smtClean="0"/>
              <a:t>12/4/24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56B2AE-7AE9-B14F-AE09-94C7235C0B00}" type="slidenum">
              <a:rPr lang="en-US" smtClean="0"/>
              <a:t>‹#›</a:t>
            </a:fld>
            <a:endParaRPr lang="en-US"/>
          </a:p>
        </p:txBody>
      </p:sp>
    </p:spTree>
    <p:extLst>
      <p:ext uri="{BB962C8B-B14F-4D97-AF65-F5344CB8AC3E}">
        <p14:creationId xmlns:p14="http://schemas.microsoft.com/office/powerpoint/2010/main" val="33000949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56B2AE-7AE9-B14F-AE09-94C7235C0B00}" type="slidenum">
              <a:rPr lang="en-US" smtClean="0"/>
              <a:t>5</a:t>
            </a:fld>
            <a:endParaRPr lang="en-US"/>
          </a:p>
        </p:txBody>
      </p:sp>
    </p:spTree>
    <p:extLst>
      <p:ext uri="{BB962C8B-B14F-4D97-AF65-F5344CB8AC3E}">
        <p14:creationId xmlns:p14="http://schemas.microsoft.com/office/powerpoint/2010/main" val="35022925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ABFA0-B32F-E4AD-CDDC-D781253D4A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CBD4ACA-B743-40CC-A4DE-1C11F84269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37F7EFB-8892-398F-518B-5A715B8F568A}"/>
              </a:ext>
            </a:extLst>
          </p:cNvPr>
          <p:cNvSpPr>
            <a:spLocks noGrp="1"/>
          </p:cNvSpPr>
          <p:nvPr>
            <p:ph type="dt" sz="half" idx="10"/>
          </p:nvPr>
        </p:nvSpPr>
        <p:spPr/>
        <p:txBody>
          <a:bodyPr/>
          <a:lstStyle/>
          <a:p>
            <a:fld id="{A651ADF0-76E0-AA4C-A58D-25334F1212FF}" type="datetimeFigureOut">
              <a:rPr lang="en-US" smtClean="0"/>
              <a:t>12/4/24</a:t>
            </a:fld>
            <a:endParaRPr lang="en-US"/>
          </a:p>
        </p:txBody>
      </p:sp>
      <p:sp>
        <p:nvSpPr>
          <p:cNvPr id="5" name="Footer Placeholder 4">
            <a:extLst>
              <a:ext uri="{FF2B5EF4-FFF2-40B4-BE49-F238E27FC236}">
                <a16:creationId xmlns:a16="http://schemas.microsoft.com/office/drawing/2014/main" id="{88F225BD-0644-C0BC-14A3-D384431B7C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BD17CE-488A-28DC-E73B-41B7210351B4}"/>
              </a:ext>
            </a:extLst>
          </p:cNvPr>
          <p:cNvSpPr>
            <a:spLocks noGrp="1"/>
          </p:cNvSpPr>
          <p:nvPr>
            <p:ph type="sldNum" sz="quarter" idx="12"/>
          </p:nvPr>
        </p:nvSpPr>
        <p:spPr/>
        <p:txBody>
          <a:bodyPr/>
          <a:lstStyle/>
          <a:p>
            <a:fld id="{E215132A-117E-0548-A839-1AE214B191B0}" type="slidenum">
              <a:rPr lang="en-US" smtClean="0"/>
              <a:t>‹#›</a:t>
            </a:fld>
            <a:endParaRPr lang="en-US"/>
          </a:p>
        </p:txBody>
      </p:sp>
    </p:spTree>
    <p:extLst>
      <p:ext uri="{BB962C8B-B14F-4D97-AF65-F5344CB8AC3E}">
        <p14:creationId xmlns:p14="http://schemas.microsoft.com/office/powerpoint/2010/main" val="5528464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37ACF-62AE-A9A5-F5C4-B53E84C931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F1F994-F42A-F800-8C3B-1B0C657D5A6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BA8688-1173-5EDC-41E9-DBD8A3B62567}"/>
              </a:ext>
            </a:extLst>
          </p:cNvPr>
          <p:cNvSpPr>
            <a:spLocks noGrp="1"/>
          </p:cNvSpPr>
          <p:nvPr>
            <p:ph type="dt" sz="half" idx="10"/>
          </p:nvPr>
        </p:nvSpPr>
        <p:spPr/>
        <p:txBody>
          <a:bodyPr/>
          <a:lstStyle/>
          <a:p>
            <a:fld id="{A651ADF0-76E0-AA4C-A58D-25334F1212FF}" type="datetimeFigureOut">
              <a:rPr lang="en-US" smtClean="0"/>
              <a:t>12/4/24</a:t>
            </a:fld>
            <a:endParaRPr lang="en-US"/>
          </a:p>
        </p:txBody>
      </p:sp>
      <p:sp>
        <p:nvSpPr>
          <p:cNvPr id="5" name="Footer Placeholder 4">
            <a:extLst>
              <a:ext uri="{FF2B5EF4-FFF2-40B4-BE49-F238E27FC236}">
                <a16:creationId xmlns:a16="http://schemas.microsoft.com/office/drawing/2014/main" id="{C4761ADB-B8A2-E1DC-7464-8C5867EA7F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A9C11E-0A80-A760-2D84-ACDF05F8CD3B}"/>
              </a:ext>
            </a:extLst>
          </p:cNvPr>
          <p:cNvSpPr>
            <a:spLocks noGrp="1"/>
          </p:cNvSpPr>
          <p:nvPr>
            <p:ph type="sldNum" sz="quarter" idx="12"/>
          </p:nvPr>
        </p:nvSpPr>
        <p:spPr/>
        <p:txBody>
          <a:bodyPr/>
          <a:lstStyle/>
          <a:p>
            <a:fld id="{E215132A-117E-0548-A839-1AE214B191B0}" type="slidenum">
              <a:rPr lang="en-US" smtClean="0"/>
              <a:t>‹#›</a:t>
            </a:fld>
            <a:endParaRPr lang="en-US"/>
          </a:p>
        </p:txBody>
      </p:sp>
    </p:spTree>
    <p:extLst>
      <p:ext uri="{BB962C8B-B14F-4D97-AF65-F5344CB8AC3E}">
        <p14:creationId xmlns:p14="http://schemas.microsoft.com/office/powerpoint/2010/main" val="2081919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F019BA-5DE4-7EB4-8E42-433293A599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92827E-FAB7-502A-3C0D-3DDFC9F77A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C2D7F-9507-3D71-ED17-10BB43F87701}"/>
              </a:ext>
            </a:extLst>
          </p:cNvPr>
          <p:cNvSpPr>
            <a:spLocks noGrp="1"/>
          </p:cNvSpPr>
          <p:nvPr>
            <p:ph type="dt" sz="half" idx="10"/>
          </p:nvPr>
        </p:nvSpPr>
        <p:spPr/>
        <p:txBody>
          <a:bodyPr/>
          <a:lstStyle/>
          <a:p>
            <a:fld id="{A651ADF0-76E0-AA4C-A58D-25334F1212FF}" type="datetimeFigureOut">
              <a:rPr lang="en-US" smtClean="0"/>
              <a:t>12/4/24</a:t>
            </a:fld>
            <a:endParaRPr lang="en-US"/>
          </a:p>
        </p:txBody>
      </p:sp>
      <p:sp>
        <p:nvSpPr>
          <p:cNvPr id="5" name="Footer Placeholder 4">
            <a:extLst>
              <a:ext uri="{FF2B5EF4-FFF2-40B4-BE49-F238E27FC236}">
                <a16:creationId xmlns:a16="http://schemas.microsoft.com/office/drawing/2014/main" id="{D95E4AFB-0828-13AA-BE80-22D3547704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DA2F11-EEA7-2BD1-3DE2-26FE5B8581DB}"/>
              </a:ext>
            </a:extLst>
          </p:cNvPr>
          <p:cNvSpPr>
            <a:spLocks noGrp="1"/>
          </p:cNvSpPr>
          <p:nvPr>
            <p:ph type="sldNum" sz="quarter" idx="12"/>
          </p:nvPr>
        </p:nvSpPr>
        <p:spPr/>
        <p:txBody>
          <a:bodyPr/>
          <a:lstStyle/>
          <a:p>
            <a:fld id="{E215132A-117E-0548-A839-1AE214B191B0}" type="slidenum">
              <a:rPr lang="en-US" smtClean="0"/>
              <a:t>‹#›</a:t>
            </a:fld>
            <a:endParaRPr lang="en-US"/>
          </a:p>
        </p:txBody>
      </p:sp>
    </p:spTree>
    <p:extLst>
      <p:ext uri="{BB962C8B-B14F-4D97-AF65-F5344CB8AC3E}">
        <p14:creationId xmlns:p14="http://schemas.microsoft.com/office/powerpoint/2010/main" val="2164535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5C6A3-76E1-B895-7AD3-9B0426C508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90E799-2936-5E02-6745-466E57C46B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FA7EA4-16A9-69CD-4CC4-20E042F5028A}"/>
              </a:ext>
            </a:extLst>
          </p:cNvPr>
          <p:cNvSpPr>
            <a:spLocks noGrp="1"/>
          </p:cNvSpPr>
          <p:nvPr>
            <p:ph type="dt" sz="half" idx="10"/>
          </p:nvPr>
        </p:nvSpPr>
        <p:spPr/>
        <p:txBody>
          <a:bodyPr/>
          <a:lstStyle/>
          <a:p>
            <a:fld id="{A651ADF0-76E0-AA4C-A58D-25334F1212FF}" type="datetimeFigureOut">
              <a:rPr lang="en-US" smtClean="0"/>
              <a:t>12/4/24</a:t>
            </a:fld>
            <a:endParaRPr lang="en-US"/>
          </a:p>
        </p:txBody>
      </p:sp>
      <p:sp>
        <p:nvSpPr>
          <p:cNvPr id="5" name="Footer Placeholder 4">
            <a:extLst>
              <a:ext uri="{FF2B5EF4-FFF2-40B4-BE49-F238E27FC236}">
                <a16:creationId xmlns:a16="http://schemas.microsoft.com/office/drawing/2014/main" id="{4584E432-7071-E4E6-E8B2-435223C7A4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5D9F6A-B08A-99F2-6924-14417981551A}"/>
              </a:ext>
            </a:extLst>
          </p:cNvPr>
          <p:cNvSpPr>
            <a:spLocks noGrp="1"/>
          </p:cNvSpPr>
          <p:nvPr>
            <p:ph type="sldNum" sz="quarter" idx="12"/>
          </p:nvPr>
        </p:nvSpPr>
        <p:spPr/>
        <p:txBody>
          <a:bodyPr/>
          <a:lstStyle/>
          <a:p>
            <a:fld id="{E215132A-117E-0548-A839-1AE214B191B0}" type="slidenum">
              <a:rPr lang="en-US" smtClean="0"/>
              <a:t>‹#›</a:t>
            </a:fld>
            <a:endParaRPr lang="en-US"/>
          </a:p>
        </p:txBody>
      </p:sp>
    </p:spTree>
    <p:extLst>
      <p:ext uri="{BB962C8B-B14F-4D97-AF65-F5344CB8AC3E}">
        <p14:creationId xmlns:p14="http://schemas.microsoft.com/office/powerpoint/2010/main" val="434268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47F44-94A5-D9A7-F70C-B3D52B1737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532981C-EF12-ACDD-1741-9C9B32AA96F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C4A2704-1DA7-0612-C5E7-FF7E3CC1839D}"/>
              </a:ext>
            </a:extLst>
          </p:cNvPr>
          <p:cNvSpPr>
            <a:spLocks noGrp="1"/>
          </p:cNvSpPr>
          <p:nvPr>
            <p:ph type="dt" sz="half" idx="10"/>
          </p:nvPr>
        </p:nvSpPr>
        <p:spPr/>
        <p:txBody>
          <a:bodyPr/>
          <a:lstStyle/>
          <a:p>
            <a:fld id="{A651ADF0-76E0-AA4C-A58D-25334F1212FF}" type="datetimeFigureOut">
              <a:rPr lang="en-US" smtClean="0"/>
              <a:t>12/4/24</a:t>
            </a:fld>
            <a:endParaRPr lang="en-US"/>
          </a:p>
        </p:txBody>
      </p:sp>
      <p:sp>
        <p:nvSpPr>
          <p:cNvPr id="5" name="Footer Placeholder 4">
            <a:extLst>
              <a:ext uri="{FF2B5EF4-FFF2-40B4-BE49-F238E27FC236}">
                <a16:creationId xmlns:a16="http://schemas.microsoft.com/office/drawing/2014/main" id="{0708DEBE-38F0-C7FE-593D-6A6A35F0DE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4435A7-7AA8-5F68-C8BB-7EFFC606ECE0}"/>
              </a:ext>
            </a:extLst>
          </p:cNvPr>
          <p:cNvSpPr>
            <a:spLocks noGrp="1"/>
          </p:cNvSpPr>
          <p:nvPr>
            <p:ph type="sldNum" sz="quarter" idx="12"/>
          </p:nvPr>
        </p:nvSpPr>
        <p:spPr/>
        <p:txBody>
          <a:bodyPr/>
          <a:lstStyle/>
          <a:p>
            <a:fld id="{E215132A-117E-0548-A839-1AE214B191B0}" type="slidenum">
              <a:rPr lang="en-US" smtClean="0"/>
              <a:t>‹#›</a:t>
            </a:fld>
            <a:endParaRPr lang="en-US"/>
          </a:p>
        </p:txBody>
      </p:sp>
    </p:spTree>
    <p:extLst>
      <p:ext uri="{BB962C8B-B14F-4D97-AF65-F5344CB8AC3E}">
        <p14:creationId xmlns:p14="http://schemas.microsoft.com/office/powerpoint/2010/main" val="30907430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D2347-5A24-D7C1-264D-247241DFCC5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788F0D-F7A7-C7F7-5258-98306E62EA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CF7FD1-2EF3-F2D5-B901-E13CD845DE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FDE66F7-5589-15B6-B413-25EB90F8A725}"/>
              </a:ext>
            </a:extLst>
          </p:cNvPr>
          <p:cNvSpPr>
            <a:spLocks noGrp="1"/>
          </p:cNvSpPr>
          <p:nvPr>
            <p:ph type="dt" sz="half" idx="10"/>
          </p:nvPr>
        </p:nvSpPr>
        <p:spPr/>
        <p:txBody>
          <a:bodyPr/>
          <a:lstStyle/>
          <a:p>
            <a:fld id="{A651ADF0-76E0-AA4C-A58D-25334F1212FF}" type="datetimeFigureOut">
              <a:rPr lang="en-US" smtClean="0"/>
              <a:t>12/4/24</a:t>
            </a:fld>
            <a:endParaRPr lang="en-US"/>
          </a:p>
        </p:txBody>
      </p:sp>
      <p:sp>
        <p:nvSpPr>
          <p:cNvPr id="6" name="Footer Placeholder 5">
            <a:extLst>
              <a:ext uri="{FF2B5EF4-FFF2-40B4-BE49-F238E27FC236}">
                <a16:creationId xmlns:a16="http://schemas.microsoft.com/office/drawing/2014/main" id="{ACD6E8A2-F4DA-CDEE-BA4D-E9F2B3FAFF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02447A-9E34-39D5-93F8-B93102FA2BF8}"/>
              </a:ext>
            </a:extLst>
          </p:cNvPr>
          <p:cNvSpPr>
            <a:spLocks noGrp="1"/>
          </p:cNvSpPr>
          <p:nvPr>
            <p:ph type="sldNum" sz="quarter" idx="12"/>
          </p:nvPr>
        </p:nvSpPr>
        <p:spPr/>
        <p:txBody>
          <a:bodyPr/>
          <a:lstStyle/>
          <a:p>
            <a:fld id="{E215132A-117E-0548-A839-1AE214B191B0}" type="slidenum">
              <a:rPr lang="en-US" smtClean="0"/>
              <a:t>‹#›</a:t>
            </a:fld>
            <a:endParaRPr lang="en-US"/>
          </a:p>
        </p:txBody>
      </p:sp>
    </p:spTree>
    <p:extLst>
      <p:ext uri="{BB962C8B-B14F-4D97-AF65-F5344CB8AC3E}">
        <p14:creationId xmlns:p14="http://schemas.microsoft.com/office/powerpoint/2010/main" val="1428005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3DE34-ECAE-E11B-777C-2D4370D0CA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EFC8B9C-0383-96B4-AEAA-D50D42EF5B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23D99BC-F8DF-FDBF-4760-70BEC7D9B6F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5B6E3DA-6280-9AB9-2F54-A7B92517A34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25E830-EC1E-4446-5779-29B7F4C75B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3A25A07-504B-6981-85F2-7DE9F0B5994F}"/>
              </a:ext>
            </a:extLst>
          </p:cNvPr>
          <p:cNvSpPr>
            <a:spLocks noGrp="1"/>
          </p:cNvSpPr>
          <p:nvPr>
            <p:ph type="dt" sz="half" idx="10"/>
          </p:nvPr>
        </p:nvSpPr>
        <p:spPr/>
        <p:txBody>
          <a:bodyPr/>
          <a:lstStyle/>
          <a:p>
            <a:fld id="{A651ADF0-76E0-AA4C-A58D-25334F1212FF}" type="datetimeFigureOut">
              <a:rPr lang="en-US" smtClean="0"/>
              <a:t>12/4/24</a:t>
            </a:fld>
            <a:endParaRPr lang="en-US"/>
          </a:p>
        </p:txBody>
      </p:sp>
      <p:sp>
        <p:nvSpPr>
          <p:cNvPr id="8" name="Footer Placeholder 7">
            <a:extLst>
              <a:ext uri="{FF2B5EF4-FFF2-40B4-BE49-F238E27FC236}">
                <a16:creationId xmlns:a16="http://schemas.microsoft.com/office/drawing/2014/main" id="{2ECDE96E-A386-F6AB-C82D-82F4C83CAD9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068652-66DD-0AFB-F600-BE609285C0AE}"/>
              </a:ext>
            </a:extLst>
          </p:cNvPr>
          <p:cNvSpPr>
            <a:spLocks noGrp="1"/>
          </p:cNvSpPr>
          <p:nvPr>
            <p:ph type="sldNum" sz="quarter" idx="12"/>
          </p:nvPr>
        </p:nvSpPr>
        <p:spPr/>
        <p:txBody>
          <a:bodyPr/>
          <a:lstStyle/>
          <a:p>
            <a:fld id="{E215132A-117E-0548-A839-1AE214B191B0}" type="slidenum">
              <a:rPr lang="en-US" smtClean="0"/>
              <a:t>‹#›</a:t>
            </a:fld>
            <a:endParaRPr lang="en-US"/>
          </a:p>
        </p:txBody>
      </p:sp>
    </p:spTree>
    <p:extLst>
      <p:ext uri="{BB962C8B-B14F-4D97-AF65-F5344CB8AC3E}">
        <p14:creationId xmlns:p14="http://schemas.microsoft.com/office/powerpoint/2010/main" val="4183777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F5DEB-CCD4-516B-175F-67F3CFF3FD1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286298-9BA8-5781-6A1E-7FC9226F8818}"/>
              </a:ext>
            </a:extLst>
          </p:cNvPr>
          <p:cNvSpPr>
            <a:spLocks noGrp="1"/>
          </p:cNvSpPr>
          <p:nvPr>
            <p:ph type="dt" sz="half" idx="10"/>
          </p:nvPr>
        </p:nvSpPr>
        <p:spPr/>
        <p:txBody>
          <a:bodyPr/>
          <a:lstStyle/>
          <a:p>
            <a:fld id="{A651ADF0-76E0-AA4C-A58D-25334F1212FF}" type="datetimeFigureOut">
              <a:rPr lang="en-US" smtClean="0"/>
              <a:t>12/4/24</a:t>
            </a:fld>
            <a:endParaRPr lang="en-US"/>
          </a:p>
        </p:txBody>
      </p:sp>
      <p:sp>
        <p:nvSpPr>
          <p:cNvPr id="4" name="Footer Placeholder 3">
            <a:extLst>
              <a:ext uri="{FF2B5EF4-FFF2-40B4-BE49-F238E27FC236}">
                <a16:creationId xmlns:a16="http://schemas.microsoft.com/office/drawing/2014/main" id="{53C779C6-5FC4-6C73-1D3A-FD509DFC34A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B4666C1-3D36-623E-2995-F13DBCA8B8D2}"/>
              </a:ext>
            </a:extLst>
          </p:cNvPr>
          <p:cNvSpPr>
            <a:spLocks noGrp="1"/>
          </p:cNvSpPr>
          <p:nvPr>
            <p:ph type="sldNum" sz="quarter" idx="12"/>
          </p:nvPr>
        </p:nvSpPr>
        <p:spPr/>
        <p:txBody>
          <a:bodyPr/>
          <a:lstStyle/>
          <a:p>
            <a:fld id="{E215132A-117E-0548-A839-1AE214B191B0}" type="slidenum">
              <a:rPr lang="en-US" smtClean="0"/>
              <a:t>‹#›</a:t>
            </a:fld>
            <a:endParaRPr lang="en-US"/>
          </a:p>
        </p:txBody>
      </p:sp>
    </p:spTree>
    <p:extLst>
      <p:ext uri="{BB962C8B-B14F-4D97-AF65-F5344CB8AC3E}">
        <p14:creationId xmlns:p14="http://schemas.microsoft.com/office/powerpoint/2010/main" val="3352029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74CDD2-9D89-B088-2366-4B0B62AC8D9E}"/>
              </a:ext>
            </a:extLst>
          </p:cNvPr>
          <p:cNvSpPr>
            <a:spLocks noGrp="1"/>
          </p:cNvSpPr>
          <p:nvPr>
            <p:ph type="dt" sz="half" idx="10"/>
          </p:nvPr>
        </p:nvSpPr>
        <p:spPr/>
        <p:txBody>
          <a:bodyPr/>
          <a:lstStyle/>
          <a:p>
            <a:fld id="{A651ADF0-76E0-AA4C-A58D-25334F1212FF}" type="datetimeFigureOut">
              <a:rPr lang="en-US" smtClean="0"/>
              <a:t>12/4/24</a:t>
            </a:fld>
            <a:endParaRPr lang="en-US"/>
          </a:p>
        </p:txBody>
      </p:sp>
      <p:sp>
        <p:nvSpPr>
          <p:cNvPr id="3" name="Footer Placeholder 2">
            <a:extLst>
              <a:ext uri="{FF2B5EF4-FFF2-40B4-BE49-F238E27FC236}">
                <a16:creationId xmlns:a16="http://schemas.microsoft.com/office/drawing/2014/main" id="{A1C97745-6BAA-7D3E-AB3B-6533AD407F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E0FA0AE-DC26-AF21-6D2B-20DEB79F8603}"/>
              </a:ext>
            </a:extLst>
          </p:cNvPr>
          <p:cNvSpPr>
            <a:spLocks noGrp="1"/>
          </p:cNvSpPr>
          <p:nvPr>
            <p:ph type="sldNum" sz="quarter" idx="12"/>
          </p:nvPr>
        </p:nvSpPr>
        <p:spPr/>
        <p:txBody>
          <a:bodyPr/>
          <a:lstStyle/>
          <a:p>
            <a:fld id="{E215132A-117E-0548-A839-1AE214B191B0}" type="slidenum">
              <a:rPr lang="en-US" smtClean="0"/>
              <a:t>‹#›</a:t>
            </a:fld>
            <a:endParaRPr lang="en-US"/>
          </a:p>
        </p:txBody>
      </p:sp>
    </p:spTree>
    <p:extLst>
      <p:ext uri="{BB962C8B-B14F-4D97-AF65-F5344CB8AC3E}">
        <p14:creationId xmlns:p14="http://schemas.microsoft.com/office/powerpoint/2010/main" val="3262357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C215C-1783-182D-B08C-47DC90434B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B5201A9-167A-3BCF-E478-38A4D450B5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642125A-75CE-256B-6553-CAA653B7F3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B4382D-7689-576A-3B7C-8C5D0E745773}"/>
              </a:ext>
            </a:extLst>
          </p:cNvPr>
          <p:cNvSpPr>
            <a:spLocks noGrp="1"/>
          </p:cNvSpPr>
          <p:nvPr>
            <p:ph type="dt" sz="half" idx="10"/>
          </p:nvPr>
        </p:nvSpPr>
        <p:spPr/>
        <p:txBody>
          <a:bodyPr/>
          <a:lstStyle/>
          <a:p>
            <a:fld id="{A651ADF0-76E0-AA4C-A58D-25334F1212FF}" type="datetimeFigureOut">
              <a:rPr lang="en-US" smtClean="0"/>
              <a:t>12/4/24</a:t>
            </a:fld>
            <a:endParaRPr lang="en-US"/>
          </a:p>
        </p:txBody>
      </p:sp>
      <p:sp>
        <p:nvSpPr>
          <p:cNvPr id="6" name="Footer Placeholder 5">
            <a:extLst>
              <a:ext uri="{FF2B5EF4-FFF2-40B4-BE49-F238E27FC236}">
                <a16:creationId xmlns:a16="http://schemas.microsoft.com/office/drawing/2014/main" id="{5DFA696A-F3D4-F1A7-AC56-047E7D21B2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007C35-C26C-253A-51F2-76650566306A}"/>
              </a:ext>
            </a:extLst>
          </p:cNvPr>
          <p:cNvSpPr>
            <a:spLocks noGrp="1"/>
          </p:cNvSpPr>
          <p:nvPr>
            <p:ph type="sldNum" sz="quarter" idx="12"/>
          </p:nvPr>
        </p:nvSpPr>
        <p:spPr/>
        <p:txBody>
          <a:bodyPr/>
          <a:lstStyle/>
          <a:p>
            <a:fld id="{E215132A-117E-0548-A839-1AE214B191B0}" type="slidenum">
              <a:rPr lang="en-US" smtClean="0"/>
              <a:t>‹#›</a:t>
            </a:fld>
            <a:endParaRPr lang="en-US"/>
          </a:p>
        </p:txBody>
      </p:sp>
    </p:spTree>
    <p:extLst>
      <p:ext uri="{BB962C8B-B14F-4D97-AF65-F5344CB8AC3E}">
        <p14:creationId xmlns:p14="http://schemas.microsoft.com/office/powerpoint/2010/main" val="569772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8454F-68EF-A508-ED90-D0FEE5F83F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F1FB031-040D-D94B-2712-197BAD88C0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01A5345-17BC-3BD1-BA6C-33A93B24EE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D02CEE-DF9A-38D7-DD26-0A14C921CBA7}"/>
              </a:ext>
            </a:extLst>
          </p:cNvPr>
          <p:cNvSpPr>
            <a:spLocks noGrp="1"/>
          </p:cNvSpPr>
          <p:nvPr>
            <p:ph type="dt" sz="half" idx="10"/>
          </p:nvPr>
        </p:nvSpPr>
        <p:spPr/>
        <p:txBody>
          <a:bodyPr/>
          <a:lstStyle/>
          <a:p>
            <a:fld id="{A651ADF0-76E0-AA4C-A58D-25334F1212FF}" type="datetimeFigureOut">
              <a:rPr lang="en-US" smtClean="0"/>
              <a:t>12/4/24</a:t>
            </a:fld>
            <a:endParaRPr lang="en-US"/>
          </a:p>
        </p:txBody>
      </p:sp>
      <p:sp>
        <p:nvSpPr>
          <p:cNvPr id="6" name="Footer Placeholder 5">
            <a:extLst>
              <a:ext uri="{FF2B5EF4-FFF2-40B4-BE49-F238E27FC236}">
                <a16:creationId xmlns:a16="http://schemas.microsoft.com/office/drawing/2014/main" id="{2E880586-BE1A-9280-947B-FDDEB39621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33E381-8900-5615-15AB-2D6700FA09EA}"/>
              </a:ext>
            </a:extLst>
          </p:cNvPr>
          <p:cNvSpPr>
            <a:spLocks noGrp="1"/>
          </p:cNvSpPr>
          <p:nvPr>
            <p:ph type="sldNum" sz="quarter" idx="12"/>
          </p:nvPr>
        </p:nvSpPr>
        <p:spPr/>
        <p:txBody>
          <a:bodyPr/>
          <a:lstStyle/>
          <a:p>
            <a:fld id="{E215132A-117E-0548-A839-1AE214B191B0}" type="slidenum">
              <a:rPr lang="en-US" smtClean="0"/>
              <a:t>‹#›</a:t>
            </a:fld>
            <a:endParaRPr lang="en-US"/>
          </a:p>
        </p:txBody>
      </p:sp>
    </p:spTree>
    <p:extLst>
      <p:ext uri="{BB962C8B-B14F-4D97-AF65-F5344CB8AC3E}">
        <p14:creationId xmlns:p14="http://schemas.microsoft.com/office/powerpoint/2010/main" val="21661940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8573A0-CEEE-8273-6379-0EE7D5205E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68F4B6-9725-76A9-DA5D-9086FB8B32B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283B30-770F-A804-AF01-2C444F0EF2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651ADF0-76E0-AA4C-A58D-25334F1212FF}" type="datetimeFigureOut">
              <a:rPr lang="en-US" smtClean="0"/>
              <a:t>12/4/24</a:t>
            </a:fld>
            <a:endParaRPr lang="en-US"/>
          </a:p>
        </p:txBody>
      </p:sp>
      <p:sp>
        <p:nvSpPr>
          <p:cNvPr id="5" name="Footer Placeholder 4">
            <a:extLst>
              <a:ext uri="{FF2B5EF4-FFF2-40B4-BE49-F238E27FC236}">
                <a16:creationId xmlns:a16="http://schemas.microsoft.com/office/drawing/2014/main" id="{C62FE540-F430-5E9A-CAB7-C4321881BB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E6BC1F9-B9BB-EDDD-3B51-CB44CF3AF7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215132A-117E-0548-A839-1AE214B191B0}" type="slidenum">
              <a:rPr lang="en-US" smtClean="0"/>
              <a:t>‹#›</a:t>
            </a:fld>
            <a:endParaRPr lang="en-US"/>
          </a:p>
        </p:txBody>
      </p:sp>
    </p:spTree>
    <p:extLst>
      <p:ext uri="{BB962C8B-B14F-4D97-AF65-F5344CB8AC3E}">
        <p14:creationId xmlns:p14="http://schemas.microsoft.com/office/powerpoint/2010/main" val="17947905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828D28-8E09-41CC-8229-3070B5467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3D Graphs">
            <a:extLst>
              <a:ext uri="{FF2B5EF4-FFF2-40B4-BE49-F238E27FC236}">
                <a16:creationId xmlns:a16="http://schemas.microsoft.com/office/drawing/2014/main" id="{589A1EC4-1112-68D8-6B55-1DD98E2D31F9}"/>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20" y="-22"/>
            <a:ext cx="12191977" cy="6858022"/>
          </a:xfrm>
          <a:prstGeom prst="rect">
            <a:avLst/>
          </a:prstGeom>
        </p:spPr>
      </p:pic>
      <p:sp>
        <p:nvSpPr>
          <p:cNvPr id="11" name="Rectangle 10">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25C2CD-F568-93ED-38C8-56CE65400F31}"/>
              </a:ext>
            </a:extLst>
          </p:cNvPr>
          <p:cNvSpPr>
            <a:spLocks noGrp="1"/>
          </p:cNvSpPr>
          <p:nvPr>
            <p:ph type="ctrTitle"/>
          </p:nvPr>
        </p:nvSpPr>
        <p:spPr>
          <a:xfrm>
            <a:off x="643466" y="643467"/>
            <a:ext cx="5452529" cy="3569242"/>
          </a:xfrm>
        </p:spPr>
        <p:txBody>
          <a:bodyPr anchor="t">
            <a:normAutofit/>
          </a:bodyPr>
          <a:lstStyle/>
          <a:p>
            <a:pPr algn="l"/>
            <a:r>
              <a:rPr lang="en-US" sz="5200" dirty="0">
                <a:solidFill>
                  <a:srgbClr val="FFFFFF"/>
                </a:solidFill>
              </a:rPr>
              <a:t>CDA project</a:t>
            </a:r>
          </a:p>
        </p:txBody>
      </p:sp>
      <p:sp>
        <p:nvSpPr>
          <p:cNvPr id="3" name="Subtitle 2">
            <a:extLst>
              <a:ext uri="{FF2B5EF4-FFF2-40B4-BE49-F238E27FC236}">
                <a16:creationId xmlns:a16="http://schemas.microsoft.com/office/drawing/2014/main" id="{43A62869-416E-A91D-F97A-C8955C0BB1CD}"/>
              </a:ext>
            </a:extLst>
          </p:cNvPr>
          <p:cNvSpPr>
            <a:spLocks noGrp="1"/>
          </p:cNvSpPr>
          <p:nvPr>
            <p:ph type="subTitle" idx="1"/>
          </p:nvPr>
        </p:nvSpPr>
        <p:spPr>
          <a:xfrm>
            <a:off x="643466" y="4551037"/>
            <a:ext cx="5449479" cy="1578054"/>
          </a:xfrm>
        </p:spPr>
        <p:txBody>
          <a:bodyPr anchor="b">
            <a:normAutofit/>
          </a:bodyPr>
          <a:lstStyle/>
          <a:p>
            <a:pPr algn="l"/>
            <a:r>
              <a:rPr lang="en-US">
                <a:solidFill>
                  <a:srgbClr val="FFFFFF"/>
                </a:solidFill>
              </a:rPr>
              <a:t>Alokesh Manna</a:t>
            </a:r>
          </a:p>
        </p:txBody>
      </p:sp>
      <p:sp>
        <p:nvSpPr>
          <p:cNvPr id="13" name="Rectangle 12">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3421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8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5EF17487-C386-4F99-B5EB-4FD3DF4236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A0DE92DF-4769-4DE9-93FD-EE312718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7472381"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2" name="Title 1">
            <a:extLst>
              <a:ext uri="{FF2B5EF4-FFF2-40B4-BE49-F238E27FC236}">
                <a16:creationId xmlns:a16="http://schemas.microsoft.com/office/drawing/2014/main" id="{2849AA6B-E6C3-75D2-24D5-2EA8ECAA90A8}"/>
              </a:ext>
            </a:extLst>
          </p:cNvPr>
          <p:cNvSpPr>
            <a:spLocks noGrp="1"/>
          </p:cNvSpPr>
          <p:nvPr>
            <p:ph type="title"/>
          </p:nvPr>
        </p:nvSpPr>
        <p:spPr>
          <a:xfrm>
            <a:off x="1246824" y="643467"/>
            <a:ext cx="4772975" cy="1800526"/>
          </a:xfrm>
        </p:spPr>
        <p:txBody>
          <a:bodyPr>
            <a:normAutofit/>
          </a:bodyPr>
          <a:lstStyle/>
          <a:p>
            <a:r>
              <a:rPr lang="en-US"/>
              <a:t>Physical activity?</a:t>
            </a:r>
          </a:p>
        </p:txBody>
      </p:sp>
      <p:sp>
        <p:nvSpPr>
          <p:cNvPr id="8" name="Content Placeholder 7">
            <a:extLst>
              <a:ext uri="{FF2B5EF4-FFF2-40B4-BE49-F238E27FC236}">
                <a16:creationId xmlns:a16="http://schemas.microsoft.com/office/drawing/2014/main" id="{59C8031B-39CF-30CC-D2B9-30BDC892F47B}"/>
              </a:ext>
            </a:extLst>
          </p:cNvPr>
          <p:cNvSpPr>
            <a:spLocks noGrp="1"/>
          </p:cNvSpPr>
          <p:nvPr>
            <p:ph idx="1"/>
          </p:nvPr>
        </p:nvSpPr>
        <p:spPr>
          <a:xfrm>
            <a:off x="1246824" y="2623381"/>
            <a:ext cx="4772974" cy="3553581"/>
          </a:xfrm>
        </p:spPr>
        <p:txBody>
          <a:bodyPr>
            <a:normAutofit/>
          </a:bodyPr>
          <a:lstStyle/>
          <a:p>
            <a:r>
              <a:rPr lang="en-US" sz="2000"/>
              <a:t>We did not obtain physical activity in relationship with the BP.  One reason might be we have a very low number of people who are doing physical activity in the data.</a:t>
            </a:r>
          </a:p>
        </p:txBody>
      </p:sp>
      <p:pic>
        <p:nvPicPr>
          <p:cNvPr id="5" name="Picture 4">
            <a:extLst>
              <a:ext uri="{FF2B5EF4-FFF2-40B4-BE49-F238E27FC236}">
                <a16:creationId xmlns:a16="http://schemas.microsoft.com/office/drawing/2014/main" id="{1EEAAFED-273F-DDBE-AC97-64AFCA36B128}"/>
              </a:ext>
            </a:extLst>
          </p:cNvPr>
          <p:cNvPicPr>
            <a:picLocks noChangeAspect="1"/>
          </p:cNvPicPr>
          <p:nvPr/>
        </p:nvPicPr>
        <p:blipFill>
          <a:blip r:embed="rId2"/>
          <a:stretch>
            <a:fillRect/>
          </a:stretch>
        </p:blipFill>
        <p:spPr>
          <a:xfrm>
            <a:off x="7700211" y="1396447"/>
            <a:ext cx="4144126" cy="1455376"/>
          </a:xfrm>
          <a:prstGeom prst="rect">
            <a:avLst/>
          </a:prstGeom>
        </p:spPr>
      </p:pic>
      <p:pic>
        <p:nvPicPr>
          <p:cNvPr id="4" name="Content Placeholder 3">
            <a:extLst>
              <a:ext uri="{FF2B5EF4-FFF2-40B4-BE49-F238E27FC236}">
                <a16:creationId xmlns:a16="http://schemas.microsoft.com/office/drawing/2014/main" id="{00856098-64F4-A1AD-CA17-9457E3AE0232}"/>
              </a:ext>
            </a:extLst>
          </p:cNvPr>
          <p:cNvPicPr>
            <a:picLocks noChangeAspect="1"/>
          </p:cNvPicPr>
          <p:nvPr/>
        </p:nvPicPr>
        <p:blipFill>
          <a:blip r:embed="rId3"/>
          <a:stretch>
            <a:fillRect/>
          </a:stretch>
        </p:blipFill>
        <p:spPr>
          <a:xfrm>
            <a:off x="7700210" y="4043363"/>
            <a:ext cx="4144127" cy="1455377"/>
          </a:xfrm>
          <a:prstGeom prst="rect">
            <a:avLst/>
          </a:prstGeom>
        </p:spPr>
      </p:pic>
    </p:spTree>
    <p:extLst>
      <p:ext uri="{BB962C8B-B14F-4D97-AF65-F5344CB8AC3E}">
        <p14:creationId xmlns:p14="http://schemas.microsoft.com/office/powerpoint/2010/main" val="168288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7F1AF47-AE98-4034-BD91-1976FA4D9C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1100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8EC0EE2B-2029-48DD-893D-F528E651B0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57200" y="8482"/>
            <a:ext cx="3568276" cy="6858000"/>
          </a:xfrm>
          <a:prstGeom prst="rect">
            <a:avLst/>
          </a:prstGeom>
          <a:gradFill>
            <a:gsLst>
              <a:gs pos="0">
                <a:schemeClr val="accent1">
                  <a:alpha val="32000"/>
                </a:schemeClr>
              </a:gs>
              <a:gs pos="70000">
                <a:srgbClr val="000000">
                  <a:alpha val="0"/>
                </a:srgb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a:extLst>
              <a:ext uri="{FF2B5EF4-FFF2-40B4-BE49-F238E27FC236}">
                <a16:creationId xmlns:a16="http://schemas.microsoft.com/office/drawing/2014/main" id="{45AE1D08-1ED1-4F59-B42F-4D8EA33DC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Rectangle 34">
            <a:extLst>
              <a:ext uri="{FF2B5EF4-FFF2-40B4-BE49-F238E27FC236}">
                <a16:creationId xmlns:a16="http://schemas.microsoft.com/office/drawing/2014/main" id="{9A79B912-88EA-4640-BDEB-51B3B11A02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9565" y="2659404"/>
            <a:ext cx="4355594" cy="4040742"/>
          </a:xfrm>
          <a:prstGeom prst="rect">
            <a:avLst/>
          </a:prstGeom>
          <a:gradFill>
            <a:gsLst>
              <a:gs pos="0">
                <a:schemeClr val="accent1">
                  <a:alpha val="24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2999EF-E4DA-BB4F-DED6-D0A896472B5F}"/>
              </a:ext>
            </a:extLst>
          </p:cNvPr>
          <p:cNvSpPr>
            <a:spLocks noGrp="1"/>
          </p:cNvSpPr>
          <p:nvPr>
            <p:ph type="title"/>
          </p:nvPr>
        </p:nvSpPr>
        <p:spPr>
          <a:xfrm>
            <a:off x="662180" y="2862471"/>
            <a:ext cx="3041803" cy="2907802"/>
          </a:xfrm>
        </p:spPr>
        <p:txBody>
          <a:bodyPr vert="horz" lIns="91440" tIns="45720" rIns="91440" bIns="45720" rtlCol="0" anchor="t">
            <a:normAutofit fontScale="90000"/>
          </a:bodyPr>
          <a:lstStyle/>
          <a:p>
            <a:r>
              <a:rPr lang="en-US" sz="4000" dirty="0">
                <a:solidFill>
                  <a:srgbClr val="FFFFFF"/>
                </a:solidFill>
              </a:rPr>
              <a:t>ML techniques: lightGBM (A decision tree based method), accuracy: .74,</a:t>
            </a:r>
            <a:br>
              <a:rPr lang="en-US" sz="4000" dirty="0">
                <a:solidFill>
                  <a:srgbClr val="FFFFFF"/>
                </a:solidFill>
              </a:rPr>
            </a:br>
            <a:r>
              <a:rPr lang="en-US" sz="4000" dirty="0">
                <a:solidFill>
                  <a:srgbClr val="FFFFFF"/>
                </a:solidFill>
              </a:rPr>
              <a:t> AUC: .76</a:t>
            </a:r>
          </a:p>
        </p:txBody>
      </p:sp>
      <p:pic>
        <p:nvPicPr>
          <p:cNvPr id="4" name="Content Placeholder 3">
            <a:extLst>
              <a:ext uri="{FF2B5EF4-FFF2-40B4-BE49-F238E27FC236}">
                <a16:creationId xmlns:a16="http://schemas.microsoft.com/office/drawing/2014/main" id="{C83BB05C-99EF-D539-2764-F4D066D92684}"/>
              </a:ext>
            </a:extLst>
          </p:cNvPr>
          <p:cNvPicPr>
            <a:picLocks noGrp="1" noChangeAspect="1"/>
          </p:cNvPicPr>
          <p:nvPr>
            <p:ph idx="1"/>
          </p:nvPr>
        </p:nvPicPr>
        <p:blipFill>
          <a:blip r:embed="rId2"/>
          <a:stretch>
            <a:fillRect/>
          </a:stretch>
        </p:blipFill>
        <p:spPr>
          <a:xfrm>
            <a:off x="4601040" y="1132821"/>
            <a:ext cx="3387578" cy="2041015"/>
          </a:xfrm>
          <a:prstGeom prst="rect">
            <a:avLst/>
          </a:prstGeom>
        </p:spPr>
      </p:pic>
      <p:pic>
        <p:nvPicPr>
          <p:cNvPr id="6" name="Picture 5">
            <a:extLst>
              <a:ext uri="{FF2B5EF4-FFF2-40B4-BE49-F238E27FC236}">
                <a16:creationId xmlns:a16="http://schemas.microsoft.com/office/drawing/2014/main" id="{B4674754-640E-F132-403A-827500E4CF8C}"/>
              </a:ext>
            </a:extLst>
          </p:cNvPr>
          <p:cNvPicPr>
            <a:picLocks noChangeAspect="1"/>
          </p:cNvPicPr>
          <p:nvPr/>
        </p:nvPicPr>
        <p:blipFill>
          <a:blip r:embed="rId3"/>
          <a:stretch>
            <a:fillRect/>
          </a:stretch>
        </p:blipFill>
        <p:spPr>
          <a:xfrm>
            <a:off x="8293930" y="1113566"/>
            <a:ext cx="3419533" cy="2060268"/>
          </a:xfrm>
          <a:prstGeom prst="rect">
            <a:avLst/>
          </a:prstGeom>
        </p:spPr>
      </p:pic>
      <p:pic>
        <p:nvPicPr>
          <p:cNvPr id="5" name="Picture 4">
            <a:extLst>
              <a:ext uri="{FF2B5EF4-FFF2-40B4-BE49-F238E27FC236}">
                <a16:creationId xmlns:a16="http://schemas.microsoft.com/office/drawing/2014/main" id="{7B366E22-839F-C0B2-8C4B-875869ABF5F9}"/>
              </a:ext>
            </a:extLst>
          </p:cNvPr>
          <p:cNvPicPr>
            <a:picLocks noChangeAspect="1"/>
          </p:cNvPicPr>
          <p:nvPr/>
        </p:nvPicPr>
        <p:blipFill>
          <a:blip r:embed="rId4"/>
          <a:stretch>
            <a:fillRect/>
          </a:stretch>
        </p:blipFill>
        <p:spPr>
          <a:xfrm>
            <a:off x="4601040" y="3429000"/>
            <a:ext cx="7112423" cy="2240412"/>
          </a:xfrm>
          <a:prstGeom prst="rect">
            <a:avLst/>
          </a:prstGeom>
        </p:spPr>
      </p:pic>
    </p:spTree>
    <p:extLst>
      <p:ext uri="{BB962C8B-B14F-4D97-AF65-F5344CB8AC3E}">
        <p14:creationId xmlns:p14="http://schemas.microsoft.com/office/powerpoint/2010/main" val="576480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18F923FF-DD0C-4FD3-A1B4-68DFA511C8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376DB2-4B9B-7C95-A878-FF5FA9D3EB03}"/>
              </a:ext>
            </a:extLst>
          </p:cNvPr>
          <p:cNvSpPr>
            <a:spLocks noGrp="1"/>
          </p:cNvSpPr>
          <p:nvPr>
            <p:ph type="title"/>
          </p:nvPr>
        </p:nvSpPr>
        <p:spPr>
          <a:xfrm>
            <a:off x="359172" y="1144769"/>
            <a:ext cx="3724217" cy="2896432"/>
          </a:xfrm>
        </p:spPr>
        <p:txBody>
          <a:bodyPr vert="horz" lIns="91440" tIns="45720" rIns="91440" bIns="45720" rtlCol="0" anchor="b">
            <a:normAutofit/>
          </a:bodyPr>
          <a:lstStyle/>
          <a:p>
            <a:r>
              <a:rPr lang="en-US" sz="2800"/>
              <a:t>NN; "Accuracy: 0.728198599618078”,</a:t>
            </a:r>
            <a:br>
              <a:rPr lang="en-US" sz="2800"/>
            </a:br>
            <a:r>
              <a:rPr lang="en-US" sz="2800"/>
              <a:t>AUC: .79</a:t>
            </a:r>
          </a:p>
        </p:txBody>
      </p:sp>
      <p:sp>
        <p:nvSpPr>
          <p:cNvPr id="26" name="Rectangle 25">
            <a:extLst>
              <a:ext uri="{FF2B5EF4-FFF2-40B4-BE49-F238E27FC236}">
                <a16:creationId xmlns:a16="http://schemas.microsoft.com/office/drawing/2014/main" id="{114A821F-8663-46BA-8CC0-D4C44F639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88249"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8EC24625-2668-E438-55D8-796421D82FEE}"/>
              </a:ext>
            </a:extLst>
          </p:cNvPr>
          <p:cNvPicPr>
            <a:picLocks noChangeAspect="1"/>
          </p:cNvPicPr>
          <p:nvPr/>
        </p:nvPicPr>
        <p:blipFill>
          <a:blip r:embed="rId2"/>
          <a:stretch>
            <a:fillRect/>
          </a:stretch>
        </p:blipFill>
        <p:spPr>
          <a:xfrm>
            <a:off x="4526151" y="514283"/>
            <a:ext cx="3675888" cy="2655828"/>
          </a:xfrm>
          <a:prstGeom prst="rect">
            <a:avLst/>
          </a:prstGeom>
        </p:spPr>
      </p:pic>
      <p:pic>
        <p:nvPicPr>
          <p:cNvPr id="6" name="Picture 5">
            <a:extLst>
              <a:ext uri="{FF2B5EF4-FFF2-40B4-BE49-F238E27FC236}">
                <a16:creationId xmlns:a16="http://schemas.microsoft.com/office/drawing/2014/main" id="{D6245896-BA20-778F-9B5A-E0B51C51B8A6}"/>
              </a:ext>
            </a:extLst>
          </p:cNvPr>
          <p:cNvPicPr>
            <a:picLocks noChangeAspect="1"/>
          </p:cNvPicPr>
          <p:nvPr/>
        </p:nvPicPr>
        <p:blipFill>
          <a:blip r:embed="rId3"/>
          <a:stretch>
            <a:fillRect/>
          </a:stretch>
        </p:blipFill>
        <p:spPr>
          <a:xfrm>
            <a:off x="8311896" y="688888"/>
            <a:ext cx="3675888" cy="2306619"/>
          </a:xfrm>
          <a:prstGeom prst="rect">
            <a:avLst/>
          </a:prstGeom>
        </p:spPr>
      </p:pic>
      <p:sp>
        <p:nvSpPr>
          <p:cNvPr id="28" name="Rectangle 27">
            <a:extLst>
              <a:ext uri="{FF2B5EF4-FFF2-40B4-BE49-F238E27FC236}">
                <a16:creationId xmlns:a16="http://schemas.microsoft.com/office/drawing/2014/main" id="{67EF550F-47CE-4FB2-9DAC-12AD835C8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9171" y="4177748"/>
            <a:ext cx="3706859"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Content Placeholder 3">
            <a:extLst>
              <a:ext uri="{FF2B5EF4-FFF2-40B4-BE49-F238E27FC236}">
                <a16:creationId xmlns:a16="http://schemas.microsoft.com/office/drawing/2014/main" id="{F605A96A-A23A-53A7-00B7-3D965D722F83}"/>
              </a:ext>
            </a:extLst>
          </p:cNvPr>
          <p:cNvPicPr>
            <a:picLocks noGrp="1" noChangeAspect="1"/>
          </p:cNvPicPr>
          <p:nvPr>
            <p:ph idx="1"/>
          </p:nvPr>
        </p:nvPicPr>
        <p:blipFill>
          <a:blip r:embed="rId4"/>
          <a:stretch>
            <a:fillRect/>
          </a:stretch>
        </p:blipFill>
        <p:spPr>
          <a:xfrm>
            <a:off x="674350" y="4833889"/>
            <a:ext cx="3675888" cy="1231422"/>
          </a:xfrm>
          <a:prstGeom prst="rect">
            <a:avLst/>
          </a:prstGeom>
        </p:spPr>
      </p:pic>
      <p:pic>
        <p:nvPicPr>
          <p:cNvPr id="7" name="Picture 6">
            <a:extLst>
              <a:ext uri="{FF2B5EF4-FFF2-40B4-BE49-F238E27FC236}">
                <a16:creationId xmlns:a16="http://schemas.microsoft.com/office/drawing/2014/main" id="{ACEFB31F-23A3-6C20-7501-3D4D4B3F9515}"/>
              </a:ext>
            </a:extLst>
          </p:cNvPr>
          <p:cNvPicPr>
            <a:picLocks noChangeAspect="1"/>
          </p:cNvPicPr>
          <p:nvPr/>
        </p:nvPicPr>
        <p:blipFill>
          <a:blip r:embed="rId5"/>
          <a:stretch>
            <a:fillRect/>
          </a:stretch>
        </p:blipFill>
        <p:spPr>
          <a:xfrm>
            <a:off x="5636302" y="3483864"/>
            <a:ext cx="5666281" cy="2581447"/>
          </a:xfrm>
          <a:prstGeom prst="rect">
            <a:avLst/>
          </a:prstGeom>
        </p:spPr>
      </p:pic>
    </p:spTree>
    <p:extLst>
      <p:ext uri="{BB962C8B-B14F-4D97-AF65-F5344CB8AC3E}">
        <p14:creationId xmlns:p14="http://schemas.microsoft.com/office/powerpoint/2010/main" val="42497906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67066-8E59-FDDF-D408-8FA1770608C9}"/>
              </a:ext>
            </a:extLst>
          </p:cNvPr>
          <p:cNvSpPr>
            <a:spLocks noGrp="1"/>
          </p:cNvSpPr>
          <p:nvPr>
            <p:ph type="title"/>
          </p:nvPr>
        </p:nvSpPr>
        <p:spPr>
          <a:xfrm>
            <a:off x="876693" y="741391"/>
            <a:ext cx="3455821" cy="1616203"/>
          </a:xfrm>
        </p:spPr>
        <p:txBody>
          <a:bodyPr anchor="b">
            <a:normAutofit/>
          </a:bodyPr>
          <a:lstStyle/>
          <a:p>
            <a:r>
              <a:rPr lang="en-US" sz="3200"/>
              <a:t>Data </a:t>
            </a:r>
          </a:p>
        </p:txBody>
      </p:sp>
      <p:sp>
        <p:nvSpPr>
          <p:cNvPr id="3" name="Content Placeholder 2">
            <a:extLst>
              <a:ext uri="{FF2B5EF4-FFF2-40B4-BE49-F238E27FC236}">
                <a16:creationId xmlns:a16="http://schemas.microsoft.com/office/drawing/2014/main" id="{96F2A4D1-728C-E4BF-1DCB-A40FBD3658F8}"/>
              </a:ext>
            </a:extLst>
          </p:cNvPr>
          <p:cNvSpPr>
            <a:spLocks noGrp="1"/>
          </p:cNvSpPr>
          <p:nvPr>
            <p:ph idx="1"/>
          </p:nvPr>
        </p:nvSpPr>
        <p:spPr>
          <a:xfrm>
            <a:off x="876693" y="2533476"/>
            <a:ext cx="3455821" cy="3447832"/>
          </a:xfrm>
        </p:spPr>
        <p:txBody>
          <a:bodyPr anchor="t">
            <a:normAutofit/>
          </a:bodyPr>
          <a:lstStyle/>
          <a:p>
            <a:r>
              <a:rPr lang="en-US" sz="2000" dirty="0"/>
              <a:t>National Health and Nutrition Examination Survey, NHANES</a:t>
            </a:r>
          </a:p>
          <a:p>
            <a:r>
              <a:rPr lang="en-US" sz="2000" dirty="0"/>
              <a:t>We consider the most recent data 08/2021-08/2023</a:t>
            </a:r>
          </a:p>
        </p:txBody>
      </p:sp>
      <p:pic>
        <p:nvPicPr>
          <p:cNvPr id="4" name="Picture 3">
            <a:extLst>
              <a:ext uri="{FF2B5EF4-FFF2-40B4-BE49-F238E27FC236}">
                <a16:creationId xmlns:a16="http://schemas.microsoft.com/office/drawing/2014/main" id="{8D37C6E0-FF8A-E2AB-CB72-3A59858515A2}"/>
              </a:ext>
            </a:extLst>
          </p:cNvPr>
          <p:cNvPicPr>
            <a:picLocks noChangeAspect="1"/>
          </p:cNvPicPr>
          <p:nvPr/>
        </p:nvPicPr>
        <p:blipFill>
          <a:blip r:embed="rId2"/>
          <a:stretch>
            <a:fillRect/>
          </a:stretch>
        </p:blipFill>
        <p:spPr>
          <a:xfrm>
            <a:off x="4529138" y="1317185"/>
            <a:ext cx="6847880" cy="4664123"/>
          </a:xfrm>
          <a:prstGeom prst="rect">
            <a:avLst/>
          </a:prstGeom>
        </p:spPr>
      </p:pic>
      <p:grpSp>
        <p:nvGrpSpPr>
          <p:cNvPr id="9" name="Group 8">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0" name="Rectangle 9">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21564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EA3EF-02EA-B47C-5A1B-2D1F53A7E825}"/>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B054859E-08E7-7E29-A5D5-B2492C5A98FA}"/>
              </a:ext>
            </a:extLst>
          </p:cNvPr>
          <p:cNvSpPr>
            <a:spLocks noGrp="1"/>
          </p:cNvSpPr>
          <p:nvPr>
            <p:ph idx="1"/>
          </p:nvPr>
        </p:nvSpPr>
        <p:spPr/>
        <p:txBody>
          <a:bodyPr>
            <a:normAutofit/>
          </a:bodyPr>
          <a:lstStyle/>
          <a:p>
            <a:r>
              <a:rPr lang="en-US" sz="1600" dirty="0"/>
              <a:t>Is there an association between race (specifically black and white) and immigration status (within the black population) with the development of chronic diseases in the USA? The chronic diseases of interest include cholesterol levels (BPQ080), blood pressure (BPQ020), and diabetes (from a separate dataset, DIQ010). For this analysis, we will focus on </a:t>
            </a:r>
            <a:r>
              <a:rPr lang="en-US" sz="1600" dirty="0">
                <a:solidFill>
                  <a:schemeClr val="tx1">
                    <a:lumMod val="65000"/>
                    <a:lumOff val="35000"/>
                  </a:schemeClr>
                </a:solidFill>
              </a:rPr>
              <a:t>blood pressure</a:t>
            </a:r>
            <a:r>
              <a:rPr lang="en-US" sz="1600" dirty="0"/>
              <a:t>.</a:t>
            </a:r>
          </a:p>
          <a:p>
            <a:r>
              <a:rPr lang="en-US" sz="1600" dirty="0"/>
              <a:t>Non-Hispanic population black (1) and white (2), BP yes (1) and no (2), </a:t>
            </a:r>
          </a:p>
          <a:p>
            <a:r>
              <a:rPr lang="en-US" sz="1600" dirty="0"/>
              <a:t>college education yes(1) and no (0), Gender male (1) and female (2) are 5 categorical variables that we consider for this analysis.</a:t>
            </a:r>
          </a:p>
          <a:p>
            <a:r>
              <a:rPr lang="en-US" sz="1600" dirty="0"/>
              <a:t>We also add another variable DMDYRSUR which is how many years they are living in the US is a continuous variable. </a:t>
            </a:r>
          </a:p>
          <a:p>
            <a:r>
              <a:rPr lang="en-US" sz="1600" dirty="0"/>
              <a:t>Another important consideration is that there are a lot of missing data. When we joined the data frames, the initial size is approximately 8501 which came down to 1574 for the overall population without any missing data and 347 for only the NH population.</a:t>
            </a:r>
          </a:p>
        </p:txBody>
      </p:sp>
    </p:spTree>
    <p:extLst>
      <p:ext uri="{BB962C8B-B14F-4D97-AF65-F5344CB8AC3E}">
        <p14:creationId xmlns:p14="http://schemas.microsoft.com/office/powerpoint/2010/main" val="300619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F56449-981B-136D-9963-6B16138D8757}"/>
              </a:ext>
            </a:extLst>
          </p:cNvPr>
          <p:cNvSpPr>
            <a:spLocks noGrp="1"/>
          </p:cNvSpPr>
          <p:nvPr>
            <p:ph type="title"/>
          </p:nvPr>
        </p:nvSpPr>
        <p:spPr>
          <a:xfrm>
            <a:off x="411480" y="991443"/>
            <a:ext cx="4443154" cy="1087819"/>
          </a:xfrm>
        </p:spPr>
        <p:txBody>
          <a:bodyPr anchor="b">
            <a:normAutofit/>
          </a:bodyPr>
          <a:lstStyle/>
          <a:p>
            <a:r>
              <a:rPr lang="en-US" sz="3400"/>
              <a:t>Conclusions</a:t>
            </a:r>
          </a:p>
        </p:txBody>
      </p:sp>
      <p:sp>
        <p:nvSpPr>
          <p:cNvPr id="11"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E72B0721-54BE-D024-C262-760561088F2C}"/>
              </a:ext>
            </a:extLst>
          </p:cNvPr>
          <p:cNvSpPr>
            <a:spLocks noGrp="1"/>
          </p:cNvSpPr>
          <p:nvPr>
            <p:ph idx="1"/>
          </p:nvPr>
        </p:nvSpPr>
        <p:spPr>
          <a:xfrm>
            <a:off x="411480" y="2684095"/>
            <a:ext cx="4443154" cy="3492868"/>
          </a:xfrm>
        </p:spPr>
        <p:txBody>
          <a:bodyPr>
            <a:normAutofit fontScale="92500" lnSpcReduction="10000"/>
          </a:bodyPr>
          <a:lstStyle/>
          <a:p>
            <a:r>
              <a:rPr lang="en-US" sz="1800" dirty="0"/>
              <a:t>The prediction is better when we consider only the non-Hispanic population. It can be verified by AUC.</a:t>
            </a:r>
          </a:p>
          <a:p>
            <a:r>
              <a:rPr lang="en-US" sz="1800" dirty="0"/>
              <a:t>If we just compare the marginal without considering any covariate information, the p-value is not significant, and the gamma coefficient is 0 as we did not have sufficient evidence to reject the null (no association between bp and gender). </a:t>
            </a:r>
          </a:p>
          <a:p>
            <a:r>
              <a:rPr lang="en-US" sz="1800" dirty="0"/>
              <a:t>In the other case when we consider a subpopulation and concentrate only on the non-Hispanic population, the p-value of the test of odds-ratio is &lt; .03 and </a:t>
            </a:r>
            <a:r>
              <a:rPr lang="el-GR" sz="1800" dirty="0"/>
              <a:t>γ &gt; 1 </a:t>
            </a:r>
            <a:r>
              <a:rPr lang="en-US" sz="1800" dirty="0"/>
              <a:t>which indicates the association of the BP and gender.</a:t>
            </a:r>
          </a:p>
        </p:txBody>
      </p:sp>
      <p:pic>
        <p:nvPicPr>
          <p:cNvPr id="4" name="Picture 3">
            <a:extLst>
              <a:ext uri="{FF2B5EF4-FFF2-40B4-BE49-F238E27FC236}">
                <a16:creationId xmlns:a16="http://schemas.microsoft.com/office/drawing/2014/main" id="{455D15A1-6313-6705-0832-4E973B439755}"/>
              </a:ext>
            </a:extLst>
          </p:cNvPr>
          <p:cNvPicPr>
            <a:picLocks noChangeAspect="1"/>
          </p:cNvPicPr>
          <p:nvPr/>
        </p:nvPicPr>
        <p:blipFill>
          <a:blip r:embed="rId2"/>
          <a:stretch>
            <a:fillRect/>
          </a:stretch>
        </p:blipFill>
        <p:spPr>
          <a:xfrm>
            <a:off x="5385816" y="1517500"/>
            <a:ext cx="6440424" cy="3767646"/>
          </a:xfrm>
          <a:prstGeom prst="rect">
            <a:avLst/>
          </a:prstGeom>
        </p:spPr>
      </p:pic>
    </p:spTree>
    <p:extLst>
      <p:ext uri="{BB962C8B-B14F-4D97-AF65-F5344CB8AC3E}">
        <p14:creationId xmlns:p14="http://schemas.microsoft.com/office/powerpoint/2010/main" val="30278813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E3108B0-681C-1590-3360-7B9A9DCB3E5E}"/>
              </a:ext>
            </a:extLst>
          </p:cNvPr>
          <p:cNvPicPr>
            <a:picLocks noChangeAspect="1"/>
          </p:cNvPicPr>
          <p:nvPr/>
        </p:nvPicPr>
        <p:blipFill>
          <a:blip r:embed="rId3"/>
          <a:stretch>
            <a:fillRect/>
          </a:stretch>
        </p:blipFill>
        <p:spPr>
          <a:xfrm>
            <a:off x="185737" y="336550"/>
            <a:ext cx="5823177" cy="6184900"/>
          </a:xfrm>
          <a:prstGeom prst="rect">
            <a:avLst/>
          </a:prstGeom>
        </p:spPr>
      </p:pic>
      <p:pic>
        <p:nvPicPr>
          <p:cNvPr id="3" name="Picture 2">
            <a:extLst>
              <a:ext uri="{FF2B5EF4-FFF2-40B4-BE49-F238E27FC236}">
                <a16:creationId xmlns:a16="http://schemas.microsoft.com/office/drawing/2014/main" id="{8E7790D2-3B1D-BA2D-7D9A-B61314A89E39}"/>
              </a:ext>
            </a:extLst>
          </p:cNvPr>
          <p:cNvPicPr>
            <a:picLocks noChangeAspect="1"/>
          </p:cNvPicPr>
          <p:nvPr/>
        </p:nvPicPr>
        <p:blipFill>
          <a:blip r:embed="rId4"/>
          <a:stretch>
            <a:fillRect/>
          </a:stretch>
        </p:blipFill>
        <p:spPr>
          <a:xfrm>
            <a:off x="6096000" y="494723"/>
            <a:ext cx="6086045" cy="6026727"/>
          </a:xfrm>
          <a:prstGeom prst="rect">
            <a:avLst/>
          </a:prstGeom>
        </p:spPr>
      </p:pic>
      <p:sp>
        <p:nvSpPr>
          <p:cNvPr id="5" name="TextBox 4">
            <a:extLst>
              <a:ext uri="{FF2B5EF4-FFF2-40B4-BE49-F238E27FC236}">
                <a16:creationId xmlns:a16="http://schemas.microsoft.com/office/drawing/2014/main" id="{FD1D6D74-A465-F0A3-7696-59AB724786CB}"/>
              </a:ext>
            </a:extLst>
          </p:cNvPr>
          <p:cNvSpPr txBox="1"/>
          <p:nvPr/>
        </p:nvSpPr>
        <p:spPr>
          <a:xfrm>
            <a:off x="185737" y="6211669"/>
            <a:ext cx="6097978" cy="646331"/>
          </a:xfrm>
          <a:prstGeom prst="rect">
            <a:avLst/>
          </a:prstGeom>
          <a:noFill/>
        </p:spPr>
        <p:txBody>
          <a:bodyPr wrap="square">
            <a:spAutoFit/>
          </a:bodyPr>
          <a:lstStyle/>
          <a:p>
            <a:r>
              <a:rPr lang="en-US" sz="1800" kern="1200" dirty="0">
                <a:solidFill>
                  <a:schemeClr val="tx1">
                    <a:lumMod val="85000"/>
                    <a:lumOff val="15000"/>
                  </a:schemeClr>
                </a:solidFill>
                <a:latin typeface="+mj-lt"/>
                <a:ea typeface="+mj-ea"/>
                <a:cs typeface="+mj-cs"/>
              </a:rPr>
              <a:t>Left: Only NH population, Right: Overall population, Not including the age variable</a:t>
            </a:r>
            <a:endParaRPr lang="en-US" dirty="0"/>
          </a:p>
        </p:txBody>
      </p:sp>
    </p:spTree>
    <p:extLst>
      <p:ext uri="{BB962C8B-B14F-4D97-AF65-F5344CB8AC3E}">
        <p14:creationId xmlns:p14="http://schemas.microsoft.com/office/powerpoint/2010/main" val="3454278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D4677D2-D5AC-4CF9-9EED-2B89D0A1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F695F69-7001-421E-98A8-E74156934A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3284417-8A39-D0A3-AD42-7794EDDF2F29}"/>
              </a:ext>
            </a:extLst>
          </p:cNvPr>
          <p:cNvPicPr>
            <a:picLocks noChangeAspect="1"/>
          </p:cNvPicPr>
          <p:nvPr/>
        </p:nvPicPr>
        <p:blipFill>
          <a:blip r:embed="rId2"/>
          <a:srcRect l="700" r="10188"/>
          <a:stretch/>
        </p:blipFill>
        <p:spPr>
          <a:xfrm>
            <a:off x="6164130" y="10"/>
            <a:ext cx="6027879" cy="6857990"/>
          </a:xfrm>
          <a:custGeom>
            <a:avLst/>
            <a:gdLst/>
            <a:ahLst/>
            <a:cxnLst/>
            <a:rect l="l" t="t" r="r" b="b"/>
            <a:pathLst>
              <a:path w="6095999" h="6858000">
                <a:moveTo>
                  <a:pt x="0" y="0"/>
                </a:moveTo>
                <a:lnTo>
                  <a:pt x="6095999" y="0"/>
                </a:lnTo>
                <a:lnTo>
                  <a:pt x="6095999" y="6858000"/>
                </a:lnTo>
                <a:lnTo>
                  <a:pt x="0" y="6858000"/>
                </a:lnTo>
                <a:lnTo>
                  <a:pt x="0" y="6857999"/>
                </a:lnTo>
                <a:lnTo>
                  <a:pt x="4220980" y="6857999"/>
                </a:lnTo>
                <a:lnTo>
                  <a:pt x="4213164" y="6851010"/>
                </a:lnTo>
                <a:cubicBezTo>
                  <a:pt x="4181666" y="6825777"/>
                  <a:pt x="4066661" y="6744343"/>
                  <a:pt x="4062999" y="6737842"/>
                </a:cubicBezTo>
                <a:cubicBezTo>
                  <a:pt x="4024279" y="6693220"/>
                  <a:pt x="4060463" y="6731339"/>
                  <a:pt x="3994350" y="6686435"/>
                </a:cubicBezTo>
                <a:cubicBezTo>
                  <a:pt x="3947033" y="6670674"/>
                  <a:pt x="3899856" y="6566625"/>
                  <a:pt x="3859426" y="6512643"/>
                </a:cubicBezTo>
                <a:cubicBezTo>
                  <a:pt x="3843619" y="6494605"/>
                  <a:pt x="3819111" y="6476220"/>
                  <a:pt x="3795266" y="6469055"/>
                </a:cubicBezTo>
                <a:cubicBezTo>
                  <a:pt x="3772240" y="6479507"/>
                  <a:pt x="3769424" y="6446115"/>
                  <a:pt x="3752228" y="6440526"/>
                </a:cubicBezTo>
                <a:cubicBezTo>
                  <a:pt x="3742060" y="6447641"/>
                  <a:pt x="3719048" y="6424775"/>
                  <a:pt x="3716355" y="6414007"/>
                </a:cubicBezTo>
                <a:cubicBezTo>
                  <a:pt x="3729286" y="6392352"/>
                  <a:pt x="3629924" y="6387100"/>
                  <a:pt x="3629916" y="6370687"/>
                </a:cubicBezTo>
                <a:cubicBezTo>
                  <a:pt x="3600280" y="6362353"/>
                  <a:pt x="3495200" y="6368444"/>
                  <a:pt x="3479034" y="6339494"/>
                </a:cubicBezTo>
                <a:cubicBezTo>
                  <a:pt x="3420435" y="6317314"/>
                  <a:pt x="3345614" y="6290932"/>
                  <a:pt x="3319627" y="6285893"/>
                </a:cubicBezTo>
                <a:cubicBezTo>
                  <a:pt x="3282294" y="6327705"/>
                  <a:pt x="3185936" y="6185255"/>
                  <a:pt x="3075494" y="6164273"/>
                </a:cubicBezTo>
                <a:cubicBezTo>
                  <a:pt x="3059427" y="6166243"/>
                  <a:pt x="3051440" y="6164859"/>
                  <a:pt x="3050019" y="6153683"/>
                </a:cubicBezTo>
                <a:cubicBezTo>
                  <a:pt x="3016030" y="6146243"/>
                  <a:pt x="2991340" y="6114870"/>
                  <a:pt x="2963636" y="6123708"/>
                </a:cubicBezTo>
                <a:cubicBezTo>
                  <a:pt x="2928425" y="6105855"/>
                  <a:pt x="2947049" y="6092097"/>
                  <a:pt x="2914912" y="6078439"/>
                </a:cubicBezTo>
                <a:lnTo>
                  <a:pt x="2770812" y="6041758"/>
                </a:lnTo>
                <a:cubicBezTo>
                  <a:pt x="2750466" y="6034724"/>
                  <a:pt x="2729222" y="6014032"/>
                  <a:pt x="2708585" y="6007728"/>
                </a:cubicBezTo>
                <a:lnTo>
                  <a:pt x="2687072" y="6003931"/>
                </a:lnTo>
                <a:lnTo>
                  <a:pt x="2674457" y="5991515"/>
                </a:lnTo>
                <a:cubicBezTo>
                  <a:pt x="2668773" y="5988707"/>
                  <a:pt x="2661696" y="5988167"/>
                  <a:pt x="2652298" y="5991525"/>
                </a:cubicBezTo>
                <a:cubicBezTo>
                  <a:pt x="2634345" y="5986939"/>
                  <a:pt x="2583809" y="5969299"/>
                  <a:pt x="2566743" y="5963996"/>
                </a:cubicBezTo>
                <a:lnTo>
                  <a:pt x="2549903" y="5959709"/>
                </a:lnTo>
                <a:lnTo>
                  <a:pt x="2542177" y="5951723"/>
                </a:lnTo>
                <a:cubicBezTo>
                  <a:pt x="2529898" y="5945994"/>
                  <a:pt x="2498812" y="5935402"/>
                  <a:pt x="2476225" y="5925338"/>
                </a:cubicBezTo>
                <a:cubicBezTo>
                  <a:pt x="2457810" y="5911056"/>
                  <a:pt x="2433846" y="5899348"/>
                  <a:pt x="2406656" y="5891344"/>
                </a:cubicBezTo>
                <a:cubicBezTo>
                  <a:pt x="2400991" y="5896275"/>
                  <a:pt x="2393612" y="5885783"/>
                  <a:pt x="2389160" y="5883030"/>
                </a:cubicBezTo>
                <a:cubicBezTo>
                  <a:pt x="2387458" y="5886701"/>
                  <a:pt x="2375233" y="5885881"/>
                  <a:pt x="2372540" y="5881920"/>
                </a:cubicBezTo>
                <a:cubicBezTo>
                  <a:pt x="2293168" y="5849488"/>
                  <a:pt x="2325743" y="5894734"/>
                  <a:pt x="2283811" y="5862541"/>
                </a:cubicBezTo>
                <a:cubicBezTo>
                  <a:pt x="2275730" y="5859531"/>
                  <a:pt x="2268484" y="5859925"/>
                  <a:pt x="2261759" y="5861764"/>
                </a:cubicBezTo>
                <a:lnTo>
                  <a:pt x="2219265" y="5849327"/>
                </a:lnTo>
                <a:cubicBezTo>
                  <a:pt x="2203078" y="5842651"/>
                  <a:pt x="2185672" y="5837119"/>
                  <a:pt x="2167456" y="5832891"/>
                </a:cubicBezTo>
                <a:cubicBezTo>
                  <a:pt x="2161387" y="5839963"/>
                  <a:pt x="2149583" y="5826532"/>
                  <a:pt x="2143288" y="5823218"/>
                </a:cubicBezTo>
                <a:cubicBezTo>
                  <a:pt x="2141966" y="5828274"/>
                  <a:pt x="2126227" y="5828196"/>
                  <a:pt x="2121889" y="5823116"/>
                </a:cubicBezTo>
                <a:cubicBezTo>
                  <a:pt x="2013448" y="5786297"/>
                  <a:pt x="2065303" y="5844161"/>
                  <a:pt x="2004548" y="5804552"/>
                </a:cubicBezTo>
                <a:cubicBezTo>
                  <a:pt x="1993575" y="5801194"/>
                  <a:pt x="1984449" y="5802325"/>
                  <a:pt x="1976317" y="5805346"/>
                </a:cubicBezTo>
                <a:lnTo>
                  <a:pt x="1960968" y="5813703"/>
                </a:lnTo>
                <a:lnTo>
                  <a:pt x="1951886" y="5808313"/>
                </a:lnTo>
                <a:cubicBezTo>
                  <a:pt x="1914205" y="5801767"/>
                  <a:pt x="1900427" y="5810657"/>
                  <a:pt x="1881129" y="5796205"/>
                </a:cubicBezTo>
                <a:cubicBezTo>
                  <a:pt x="1847467" y="5788576"/>
                  <a:pt x="1808824" y="5783942"/>
                  <a:pt x="1778393" y="5776687"/>
                </a:cubicBezTo>
                <a:cubicBezTo>
                  <a:pt x="1764338" y="5756704"/>
                  <a:pt x="1721542" y="5761928"/>
                  <a:pt x="1698544" y="5752677"/>
                </a:cubicBezTo>
                <a:cubicBezTo>
                  <a:pt x="1688689" y="5744367"/>
                  <a:pt x="1680710" y="5741898"/>
                  <a:pt x="1667763" y="5746936"/>
                </a:cubicBezTo>
                <a:cubicBezTo>
                  <a:pt x="1622782" y="5706970"/>
                  <a:pt x="1636232" y="5740258"/>
                  <a:pt x="1589890" y="5720079"/>
                </a:cubicBezTo>
                <a:cubicBezTo>
                  <a:pt x="1550522" y="5700408"/>
                  <a:pt x="1504390" y="5684235"/>
                  <a:pt x="1470745" y="5647268"/>
                </a:cubicBezTo>
                <a:cubicBezTo>
                  <a:pt x="1465307" y="5637473"/>
                  <a:pt x="1447590" y="5631171"/>
                  <a:pt x="1431171" y="5633192"/>
                </a:cubicBezTo>
                <a:cubicBezTo>
                  <a:pt x="1428344" y="5633540"/>
                  <a:pt x="1425665" y="5634127"/>
                  <a:pt x="1423215" y="5634934"/>
                </a:cubicBezTo>
                <a:cubicBezTo>
                  <a:pt x="1404063" y="5609561"/>
                  <a:pt x="1384477" y="5616951"/>
                  <a:pt x="1377158" y="5600720"/>
                </a:cubicBezTo>
                <a:cubicBezTo>
                  <a:pt x="1337416" y="5587406"/>
                  <a:pt x="1299119" y="5594952"/>
                  <a:pt x="1292001" y="5580595"/>
                </a:cubicBezTo>
                <a:cubicBezTo>
                  <a:pt x="1270404" y="5577445"/>
                  <a:pt x="1236263" y="5586393"/>
                  <a:pt x="1224877" y="5570207"/>
                </a:cubicBezTo>
                <a:cubicBezTo>
                  <a:pt x="1218892" y="5580643"/>
                  <a:pt x="1203320" y="5557444"/>
                  <a:pt x="1188481" y="5562311"/>
                </a:cubicBezTo>
                <a:cubicBezTo>
                  <a:pt x="1177571" y="5566931"/>
                  <a:pt x="1170302" y="5560971"/>
                  <a:pt x="1160620" y="5558862"/>
                </a:cubicBezTo>
                <a:cubicBezTo>
                  <a:pt x="1146504" y="5561577"/>
                  <a:pt x="1106544" y="5545833"/>
                  <a:pt x="1097113" y="5537725"/>
                </a:cubicBezTo>
                <a:cubicBezTo>
                  <a:pt x="1076260" y="5511528"/>
                  <a:pt x="1012618" y="5517876"/>
                  <a:pt x="994944" y="5497522"/>
                </a:cubicBezTo>
                <a:cubicBezTo>
                  <a:pt x="987638" y="5493756"/>
                  <a:pt x="980141" y="5491480"/>
                  <a:pt x="972567" y="5490138"/>
                </a:cubicBezTo>
                <a:lnTo>
                  <a:pt x="927036" y="5488921"/>
                </a:lnTo>
                <a:lnTo>
                  <a:pt x="905198" y="5488488"/>
                </a:lnTo>
                <a:cubicBezTo>
                  <a:pt x="920127" y="5466532"/>
                  <a:pt x="847550" y="5479119"/>
                  <a:pt x="871473" y="5463326"/>
                </a:cubicBezTo>
                <a:cubicBezTo>
                  <a:pt x="835241" y="5455796"/>
                  <a:pt x="824844" y="5441869"/>
                  <a:pt x="787335" y="5431076"/>
                </a:cubicBezTo>
                <a:lnTo>
                  <a:pt x="646418" y="5398569"/>
                </a:lnTo>
                <a:cubicBezTo>
                  <a:pt x="594533" y="5378172"/>
                  <a:pt x="569175" y="5376706"/>
                  <a:pt x="522316" y="5365133"/>
                </a:cubicBezTo>
                <a:cubicBezTo>
                  <a:pt x="485699" y="5316148"/>
                  <a:pt x="451396" y="5327743"/>
                  <a:pt x="425051" y="5295085"/>
                </a:cubicBezTo>
                <a:cubicBezTo>
                  <a:pt x="373115" y="5280721"/>
                  <a:pt x="376598" y="5265782"/>
                  <a:pt x="318461" y="5265657"/>
                </a:cubicBezTo>
                <a:lnTo>
                  <a:pt x="266536" y="5232252"/>
                </a:lnTo>
                <a:cubicBezTo>
                  <a:pt x="254867" y="5225616"/>
                  <a:pt x="251642" y="5227516"/>
                  <a:pt x="248444" y="5225838"/>
                </a:cubicBezTo>
                <a:lnTo>
                  <a:pt x="247345" y="5222181"/>
                </a:lnTo>
                <a:lnTo>
                  <a:pt x="237345" y="5217023"/>
                </a:lnTo>
                <a:lnTo>
                  <a:pt x="219603" y="5204977"/>
                </a:lnTo>
                <a:lnTo>
                  <a:pt x="214443" y="5204489"/>
                </a:lnTo>
                <a:lnTo>
                  <a:pt x="184816" y="5189073"/>
                </a:lnTo>
                <a:lnTo>
                  <a:pt x="183534" y="5189699"/>
                </a:lnTo>
                <a:cubicBezTo>
                  <a:pt x="179981" y="5190754"/>
                  <a:pt x="176085" y="5190869"/>
                  <a:pt x="171363" y="5189023"/>
                </a:cubicBezTo>
                <a:cubicBezTo>
                  <a:pt x="165797" y="5204157"/>
                  <a:pt x="163531" y="5192594"/>
                  <a:pt x="150096" y="5185813"/>
                </a:cubicBezTo>
                <a:lnTo>
                  <a:pt x="59253" y="5172817"/>
                </a:lnTo>
                <a:lnTo>
                  <a:pt x="52526" y="5170052"/>
                </a:lnTo>
                <a:lnTo>
                  <a:pt x="52188" y="5170183"/>
                </a:lnTo>
                <a:cubicBezTo>
                  <a:pt x="50293" y="5169980"/>
                  <a:pt x="47917" y="5169219"/>
                  <a:pt x="44687" y="5167637"/>
                </a:cubicBezTo>
                <a:lnTo>
                  <a:pt x="40261" y="5165012"/>
                </a:lnTo>
                <a:lnTo>
                  <a:pt x="27209" y="5159648"/>
                </a:lnTo>
                <a:lnTo>
                  <a:pt x="21368" y="5159036"/>
                </a:lnTo>
                <a:lnTo>
                  <a:pt x="0" y="5158850"/>
                </a:lnTo>
                <a:close/>
              </a:path>
            </a:pathLst>
          </a:custGeom>
        </p:spPr>
      </p:pic>
      <p:sp>
        <p:nvSpPr>
          <p:cNvPr id="2" name="Title 1">
            <a:extLst>
              <a:ext uri="{FF2B5EF4-FFF2-40B4-BE49-F238E27FC236}">
                <a16:creationId xmlns:a16="http://schemas.microsoft.com/office/drawing/2014/main" id="{C6E3BFD0-344F-1177-F9BF-CD1412B390DD}"/>
              </a:ext>
            </a:extLst>
          </p:cNvPr>
          <p:cNvSpPr>
            <a:spLocks noGrp="1"/>
          </p:cNvSpPr>
          <p:nvPr>
            <p:ph type="title"/>
          </p:nvPr>
        </p:nvSpPr>
        <p:spPr>
          <a:xfrm>
            <a:off x="199768" y="5791532"/>
            <a:ext cx="6931319" cy="752217"/>
          </a:xfrm>
        </p:spPr>
        <p:txBody>
          <a:bodyPr vert="horz" lIns="91440" tIns="45720" rIns="91440" bIns="45720" rtlCol="0" anchor="b">
            <a:normAutofit fontScale="90000"/>
          </a:bodyPr>
          <a:lstStyle/>
          <a:p>
            <a:r>
              <a:rPr lang="en-US" sz="3600" kern="1200" dirty="0">
                <a:solidFill>
                  <a:schemeClr val="tx1">
                    <a:lumMod val="85000"/>
                    <a:lumOff val="15000"/>
                  </a:schemeClr>
                </a:solidFill>
                <a:latin typeface="+mj-lt"/>
                <a:ea typeface="+mj-ea"/>
                <a:cs typeface="+mj-cs"/>
              </a:rPr>
              <a:t>Left: Only NH population, Right: Overall population, after including the age variable</a:t>
            </a:r>
          </a:p>
        </p:txBody>
      </p:sp>
      <p:pic>
        <p:nvPicPr>
          <p:cNvPr id="4" name="Content Placeholder 3">
            <a:extLst>
              <a:ext uri="{FF2B5EF4-FFF2-40B4-BE49-F238E27FC236}">
                <a16:creationId xmlns:a16="http://schemas.microsoft.com/office/drawing/2014/main" id="{8525857C-1BC7-E65E-4341-3764A7ABCF81}"/>
              </a:ext>
            </a:extLst>
          </p:cNvPr>
          <p:cNvPicPr>
            <a:picLocks noGrp="1" noChangeAspect="1"/>
          </p:cNvPicPr>
          <p:nvPr>
            <p:ph idx="1"/>
          </p:nvPr>
        </p:nvPicPr>
        <p:blipFill>
          <a:blip r:embed="rId3"/>
          <a:srcRect t="2500" r="1" b="7347"/>
          <a:stretch/>
        </p:blipFill>
        <p:spPr>
          <a:xfrm>
            <a:off x="-5388" y="10"/>
            <a:ext cx="6169518" cy="5158840"/>
          </a:xfrm>
          <a:custGeom>
            <a:avLst/>
            <a:gdLst/>
            <a:ahLst/>
            <a:cxnLst/>
            <a:rect l="l" t="t" r="r" b="b"/>
            <a:pathLst>
              <a:path w="6096000" h="5158850">
                <a:moveTo>
                  <a:pt x="0" y="0"/>
                </a:moveTo>
                <a:lnTo>
                  <a:pt x="6096000" y="0"/>
                </a:lnTo>
                <a:lnTo>
                  <a:pt x="6096000" y="5158850"/>
                </a:lnTo>
                <a:lnTo>
                  <a:pt x="5957305" y="5157644"/>
                </a:lnTo>
                <a:cubicBezTo>
                  <a:pt x="5920540" y="5151975"/>
                  <a:pt x="5887096" y="5153588"/>
                  <a:pt x="5857259" y="5143603"/>
                </a:cubicBezTo>
                <a:cubicBezTo>
                  <a:pt x="5843335" y="5146861"/>
                  <a:pt x="5830921" y="5147051"/>
                  <a:pt x="5821375" y="5137142"/>
                </a:cubicBezTo>
                <a:cubicBezTo>
                  <a:pt x="5786501" y="5134144"/>
                  <a:pt x="5775399" y="5144200"/>
                  <a:pt x="5755916" y="5131695"/>
                </a:cubicBezTo>
                <a:cubicBezTo>
                  <a:pt x="5732132" y="5146996"/>
                  <a:pt x="5732735" y="5139753"/>
                  <a:pt x="5725007" y="5132964"/>
                </a:cubicBezTo>
                <a:lnTo>
                  <a:pt x="5723810" y="5132374"/>
                </a:lnTo>
                <a:lnTo>
                  <a:pt x="5720531" y="5134578"/>
                </a:lnTo>
                <a:lnTo>
                  <a:pt x="5714795" y="5134902"/>
                </a:lnTo>
                <a:lnTo>
                  <a:pt x="5700142" y="5131655"/>
                </a:lnTo>
                <a:lnTo>
                  <a:pt x="5694799" y="5129754"/>
                </a:lnTo>
                <a:cubicBezTo>
                  <a:pt x="5691058" y="5128696"/>
                  <a:pt x="5688491" y="5128320"/>
                  <a:pt x="5686627" y="5128420"/>
                </a:cubicBezTo>
                <a:lnTo>
                  <a:pt x="5686371" y="5128603"/>
                </a:lnTo>
                <a:lnTo>
                  <a:pt x="5678819" y="5126929"/>
                </a:lnTo>
                <a:cubicBezTo>
                  <a:pt x="5666199" y="5123608"/>
                  <a:pt x="5654035" y="5119908"/>
                  <a:pt x="5642547" y="5116000"/>
                </a:cubicBezTo>
                <a:cubicBezTo>
                  <a:pt x="5629445" y="5126457"/>
                  <a:pt x="5588783" y="5104807"/>
                  <a:pt x="5587979" y="5128480"/>
                </a:cubicBezTo>
                <a:cubicBezTo>
                  <a:pt x="5572317" y="5123886"/>
                  <a:pt x="5564904" y="5112774"/>
                  <a:pt x="5566635" y="5128675"/>
                </a:cubicBezTo>
                <a:cubicBezTo>
                  <a:pt x="5561375" y="5127594"/>
                  <a:pt x="5557787" y="5128327"/>
                  <a:pt x="5554953" y="5129937"/>
                </a:cubicBezTo>
                <a:lnTo>
                  <a:pt x="5554039" y="5130763"/>
                </a:lnTo>
                <a:lnTo>
                  <a:pt x="5514254" y="5120517"/>
                </a:lnTo>
                <a:lnTo>
                  <a:pt x="5492156" y="5111382"/>
                </a:lnTo>
                <a:lnTo>
                  <a:pt x="5480446" y="5107855"/>
                </a:lnTo>
                <a:lnTo>
                  <a:pt x="5477744" y="5104402"/>
                </a:lnTo>
                <a:cubicBezTo>
                  <a:pt x="5474490" y="5102038"/>
                  <a:pt x="5469391" y="5100405"/>
                  <a:pt x="5460150" y="5100442"/>
                </a:cubicBezTo>
                <a:lnTo>
                  <a:pt x="5457901" y="5100914"/>
                </a:lnTo>
                <a:lnTo>
                  <a:pt x="5444243" y="5094201"/>
                </a:lnTo>
                <a:cubicBezTo>
                  <a:pt x="5439994" y="5091441"/>
                  <a:pt x="5436419" y="5088231"/>
                  <a:pt x="5433825" y="5084410"/>
                </a:cubicBezTo>
                <a:cubicBezTo>
                  <a:pt x="5379443" y="5093528"/>
                  <a:pt x="5336110" y="5069767"/>
                  <a:pt x="5280996" y="5063773"/>
                </a:cubicBezTo>
                <a:cubicBezTo>
                  <a:pt x="5250806" y="5055129"/>
                  <a:pt x="5168599" y="5059471"/>
                  <a:pt x="5161582" y="5030966"/>
                </a:cubicBezTo>
                <a:cubicBezTo>
                  <a:pt x="5121870" y="5022662"/>
                  <a:pt x="5095637" y="5020496"/>
                  <a:pt x="5042717" y="5013952"/>
                </a:cubicBezTo>
                <a:cubicBezTo>
                  <a:pt x="4991136" y="4983679"/>
                  <a:pt x="4902283" y="4990567"/>
                  <a:pt x="4840514" y="4970468"/>
                </a:cubicBezTo>
                <a:cubicBezTo>
                  <a:pt x="4799904" y="4987615"/>
                  <a:pt x="4824087" y="4969531"/>
                  <a:pt x="4786778" y="4967817"/>
                </a:cubicBezTo>
                <a:cubicBezTo>
                  <a:pt x="4801901" y="4948343"/>
                  <a:pt x="4739845" y="4972374"/>
                  <a:pt x="4743741" y="4948216"/>
                </a:cubicBezTo>
                <a:cubicBezTo>
                  <a:pt x="4736829" y="4948670"/>
                  <a:pt x="4730010" y="4949869"/>
                  <a:pt x="4723136" y="4951257"/>
                </a:cubicBezTo>
                <a:lnTo>
                  <a:pt x="4719535" y="4951970"/>
                </a:lnTo>
                <a:lnTo>
                  <a:pt x="4706143" y="4950704"/>
                </a:lnTo>
                <a:lnTo>
                  <a:pt x="4701098" y="4955500"/>
                </a:lnTo>
                <a:lnTo>
                  <a:pt x="4680034" y="4957289"/>
                </a:lnTo>
                <a:cubicBezTo>
                  <a:pt x="4672339" y="4957161"/>
                  <a:pt x="4664292" y="4956094"/>
                  <a:pt x="4655741" y="4953520"/>
                </a:cubicBezTo>
                <a:cubicBezTo>
                  <a:pt x="4636359" y="4940479"/>
                  <a:pt x="4599701" y="4946454"/>
                  <a:pt x="4569298" y="4940691"/>
                </a:cubicBezTo>
                <a:lnTo>
                  <a:pt x="4555978" y="4935439"/>
                </a:lnTo>
                <a:lnTo>
                  <a:pt x="4508950" y="4932725"/>
                </a:lnTo>
                <a:cubicBezTo>
                  <a:pt x="4495669" y="4931511"/>
                  <a:pt x="4482007" y="4929765"/>
                  <a:pt x="4467838" y="4927057"/>
                </a:cubicBezTo>
                <a:lnTo>
                  <a:pt x="4441949" y="4920349"/>
                </a:lnTo>
                <a:lnTo>
                  <a:pt x="4394719" y="4912853"/>
                </a:lnTo>
                <a:lnTo>
                  <a:pt x="4356810" y="4916186"/>
                </a:lnTo>
                <a:lnTo>
                  <a:pt x="4222145" y="4920166"/>
                </a:lnTo>
                <a:cubicBezTo>
                  <a:pt x="4202488" y="4924963"/>
                  <a:pt x="4184742" y="4944595"/>
                  <a:pt x="4160481" y="4934555"/>
                </a:cubicBezTo>
                <a:cubicBezTo>
                  <a:pt x="4165854" y="4945670"/>
                  <a:pt x="4131661" y="4931019"/>
                  <a:pt x="4124879" y="4940397"/>
                </a:cubicBezTo>
                <a:cubicBezTo>
                  <a:pt x="4120895" y="4948198"/>
                  <a:pt x="4109593" y="4945570"/>
                  <a:pt x="4100114" y="4947117"/>
                </a:cubicBezTo>
                <a:cubicBezTo>
                  <a:pt x="4091835" y="4954382"/>
                  <a:pt x="4045978" y="4954676"/>
                  <a:pt x="4030957" y="4950944"/>
                </a:cubicBezTo>
                <a:cubicBezTo>
                  <a:pt x="3989825" y="4935537"/>
                  <a:pt x="3946860" y="4963196"/>
                  <a:pt x="3913764" y="4951738"/>
                </a:cubicBezTo>
                <a:cubicBezTo>
                  <a:pt x="3904534" y="4951024"/>
                  <a:pt x="3896577" y="4951663"/>
                  <a:pt x="3889457" y="4953140"/>
                </a:cubicBezTo>
                <a:lnTo>
                  <a:pt x="3871115" y="4959252"/>
                </a:lnTo>
                <a:lnTo>
                  <a:pt x="3869086" y="4964946"/>
                </a:lnTo>
                <a:lnTo>
                  <a:pt x="3856124" y="4966504"/>
                </a:lnTo>
                <a:lnTo>
                  <a:pt x="3835967" y="4975175"/>
                </a:lnTo>
                <a:cubicBezTo>
                  <a:pt x="3826465" y="4950975"/>
                  <a:pt x="3782586" y="4987146"/>
                  <a:pt x="3785910" y="4965148"/>
                </a:cubicBezTo>
                <a:cubicBezTo>
                  <a:pt x="3750785" y="4971249"/>
                  <a:pt x="3699033" y="4952693"/>
                  <a:pt x="3671085" y="4977741"/>
                </a:cubicBezTo>
                <a:cubicBezTo>
                  <a:pt x="3621255" y="4982620"/>
                  <a:pt x="3562637" y="4994206"/>
                  <a:pt x="3486928" y="4994420"/>
                </a:cubicBezTo>
                <a:cubicBezTo>
                  <a:pt x="3446030" y="4994640"/>
                  <a:pt x="3343460" y="4976299"/>
                  <a:pt x="3280956" y="4975036"/>
                </a:cubicBezTo>
                <a:cubicBezTo>
                  <a:pt x="3227193" y="4980695"/>
                  <a:pt x="3256481" y="4973778"/>
                  <a:pt x="3211563" y="4993919"/>
                </a:cubicBezTo>
                <a:cubicBezTo>
                  <a:pt x="3207119" y="4990757"/>
                  <a:pt x="3170070" y="4988394"/>
                  <a:pt x="3164681" y="4986606"/>
                </a:cubicBezTo>
                <a:lnTo>
                  <a:pt x="3127171" y="4979411"/>
                </a:lnTo>
                <a:lnTo>
                  <a:pt x="3096889" y="4976795"/>
                </a:lnTo>
                <a:cubicBezTo>
                  <a:pt x="3088441" y="4978753"/>
                  <a:pt x="3082883" y="4978233"/>
                  <a:pt x="3078620" y="4976620"/>
                </a:cubicBezTo>
                <a:lnTo>
                  <a:pt x="3074275" y="4973840"/>
                </a:lnTo>
                <a:lnTo>
                  <a:pt x="3036436" y="4968613"/>
                </a:lnTo>
                <a:lnTo>
                  <a:pt x="3031995" y="4969990"/>
                </a:lnTo>
                <a:lnTo>
                  <a:pt x="2994028" y="4967956"/>
                </a:lnTo>
                <a:cubicBezTo>
                  <a:pt x="2992299" y="4970105"/>
                  <a:pt x="2989407" y="4971561"/>
                  <a:pt x="2984001" y="4971609"/>
                </a:cubicBezTo>
                <a:cubicBezTo>
                  <a:pt x="2994191" y="4986644"/>
                  <a:pt x="2981386" y="4977427"/>
                  <a:pt x="2964542" y="4976237"/>
                </a:cubicBezTo>
                <a:cubicBezTo>
                  <a:pt x="2976613" y="4999323"/>
                  <a:pt x="2927627" y="4986817"/>
                  <a:pt x="2921274" y="4999668"/>
                </a:cubicBezTo>
                <a:cubicBezTo>
                  <a:pt x="2908629" y="4998274"/>
                  <a:pt x="2895476" y="4997220"/>
                  <a:pt x="2882111" y="4996632"/>
                </a:cubicBezTo>
                <a:lnTo>
                  <a:pt x="2874282" y="4996582"/>
                </a:lnTo>
                <a:cubicBezTo>
                  <a:pt x="2874237" y="4996658"/>
                  <a:pt x="2874193" y="4996735"/>
                  <a:pt x="2874147" y="4996812"/>
                </a:cubicBezTo>
                <a:cubicBezTo>
                  <a:pt x="2872492" y="4997296"/>
                  <a:pt x="2869935" y="4997466"/>
                  <a:pt x="2865932" y="4997221"/>
                </a:cubicBezTo>
                <a:lnTo>
                  <a:pt x="2860008" y="4996489"/>
                </a:lnTo>
                <a:lnTo>
                  <a:pt x="2844819" y="4996392"/>
                </a:lnTo>
                <a:lnTo>
                  <a:pt x="2839735" y="4997900"/>
                </a:lnTo>
                <a:lnTo>
                  <a:pt x="2837922" y="5000718"/>
                </a:lnTo>
                <a:lnTo>
                  <a:pt x="2836507" y="5000394"/>
                </a:lnTo>
                <a:cubicBezTo>
                  <a:pt x="2825749" y="4995427"/>
                  <a:pt x="2822382" y="4988291"/>
                  <a:pt x="2808859" y="5008050"/>
                </a:cubicBezTo>
                <a:cubicBezTo>
                  <a:pt x="2784233" y="4999995"/>
                  <a:pt x="2779499" y="5012041"/>
                  <a:pt x="2745907" y="5016391"/>
                </a:cubicBezTo>
                <a:cubicBezTo>
                  <a:pt x="2731796" y="5008784"/>
                  <a:pt x="2720518" y="5011549"/>
                  <a:pt x="2709519" y="5017601"/>
                </a:cubicBezTo>
                <a:cubicBezTo>
                  <a:pt x="2676766" y="5014138"/>
                  <a:pt x="2646981" y="5022656"/>
                  <a:pt x="2610212" y="5024813"/>
                </a:cubicBezTo>
                <a:cubicBezTo>
                  <a:pt x="2570359" y="5014992"/>
                  <a:pt x="2550109" y="5032793"/>
                  <a:pt x="2510814" y="5035020"/>
                </a:cubicBezTo>
                <a:cubicBezTo>
                  <a:pt x="2476639" y="5017991"/>
                  <a:pt x="2482834" y="5049980"/>
                  <a:pt x="2462736" y="5056754"/>
                </a:cubicBezTo>
                <a:lnTo>
                  <a:pt x="2457050" y="5057379"/>
                </a:lnTo>
                <a:lnTo>
                  <a:pt x="2442184" y="5054901"/>
                </a:lnTo>
                <a:lnTo>
                  <a:pt x="2436703" y="5053277"/>
                </a:lnTo>
                <a:cubicBezTo>
                  <a:pt x="2432888" y="5052418"/>
                  <a:pt x="2430299" y="5052175"/>
                  <a:pt x="2428451" y="5052373"/>
                </a:cubicBezTo>
                <a:lnTo>
                  <a:pt x="2420551" y="5051292"/>
                </a:lnTo>
                <a:cubicBezTo>
                  <a:pt x="2407700" y="5048633"/>
                  <a:pt x="2395274" y="5045570"/>
                  <a:pt x="2383501" y="5042264"/>
                </a:cubicBezTo>
                <a:cubicBezTo>
                  <a:pt x="2362992" y="5043848"/>
                  <a:pt x="2317884" y="5059023"/>
                  <a:pt x="2297493" y="5060796"/>
                </a:cubicBezTo>
                <a:lnTo>
                  <a:pt x="2261156" y="5052905"/>
                </a:lnTo>
                <a:lnTo>
                  <a:pt x="2200581" y="5036274"/>
                </a:lnTo>
                <a:lnTo>
                  <a:pt x="2198380" y="5036861"/>
                </a:lnTo>
                <a:lnTo>
                  <a:pt x="2116066" y="5030866"/>
                </a:lnTo>
                <a:cubicBezTo>
                  <a:pt x="2111600" y="5028328"/>
                  <a:pt x="2059664" y="5017338"/>
                  <a:pt x="2056754" y="5013653"/>
                </a:cubicBezTo>
                <a:cubicBezTo>
                  <a:pt x="2003393" y="5025622"/>
                  <a:pt x="1998298" y="5020073"/>
                  <a:pt x="1942916" y="5016969"/>
                </a:cubicBezTo>
                <a:cubicBezTo>
                  <a:pt x="1882138" y="5005950"/>
                  <a:pt x="1836966" y="4987831"/>
                  <a:pt x="1796717" y="4981610"/>
                </a:cubicBezTo>
                <a:cubicBezTo>
                  <a:pt x="1724075" y="4970499"/>
                  <a:pt x="1636218" y="4947449"/>
                  <a:pt x="1583222" y="4942334"/>
                </a:cubicBezTo>
                <a:cubicBezTo>
                  <a:pt x="1544265" y="4961611"/>
                  <a:pt x="1556109" y="4938719"/>
                  <a:pt x="1518821" y="4938963"/>
                </a:cubicBezTo>
                <a:cubicBezTo>
                  <a:pt x="1497291" y="4936197"/>
                  <a:pt x="1483221" y="4927794"/>
                  <a:pt x="1471837" y="4925740"/>
                </a:cubicBezTo>
                <a:lnTo>
                  <a:pt x="1450515" y="4926642"/>
                </a:lnTo>
                <a:lnTo>
                  <a:pt x="1437078" y="4926078"/>
                </a:lnTo>
                <a:lnTo>
                  <a:pt x="1432462" y="4931139"/>
                </a:lnTo>
                <a:lnTo>
                  <a:pt x="1411645" y="4934032"/>
                </a:lnTo>
                <a:cubicBezTo>
                  <a:pt x="1384856" y="4931153"/>
                  <a:pt x="1306656" y="4918434"/>
                  <a:pt x="1271729" y="4913863"/>
                </a:cubicBezTo>
                <a:cubicBezTo>
                  <a:pt x="1258697" y="4907976"/>
                  <a:pt x="1213546" y="4901042"/>
                  <a:pt x="1202076" y="4906608"/>
                </a:cubicBezTo>
                <a:cubicBezTo>
                  <a:pt x="1192059" y="4906580"/>
                  <a:pt x="1182171" y="4902320"/>
                  <a:pt x="1174670" y="4909064"/>
                </a:cubicBezTo>
                <a:cubicBezTo>
                  <a:pt x="1163701" y="4916862"/>
                  <a:pt x="1136874" y="4897641"/>
                  <a:pt x="1137035" y="4908989"/>
                </a:cubicBezTo>
                <a:cubicBezTo>
                  <a:pt x="1117838" y="4895687"/>
                  <a:pt x="1091386" y="4911450"/>
                  <a:pt x="1069882" y="4912892"/>
                </a:cubicBezTo>
                <a:cubicBezTo>
                  <a:pt x="1055589" y="4900472"/>
                  <a:pt x="1024570" y="4915744"/>
                  <a:pt x="980935" y="4911119"/>
                </a:cubicBezTo>
                <a:cubicBezTo>
                  <a:pt x="947614" y="4906556"/>
                  <a:pt x="913224" y="4897403"/>
                  <a:pt x="869960" y="4885518"/>
                </a:cubicBezTo>
                <a:cubicBezTo>
                  <a:pt x="819114" y="4856727"/>
                  <a:pt x="768074" y="4850663"/>
                  <a:pt x="721345" y="4839806"/>
                </a:cubicBezTo>
                <a:cubicBezTo>
                  <a:pt x="667944" y="4829906"/>
                  <a:pt x="698286" y="4859338"/>
                  <a:pt x="635428" y="4830000"/>
                </a:cubicBezTo>
                <a:cubicBezTo>
                  <a:pt x="626286" y="4837571"/>
                  <a:pt x="617638" y="4836842"/>
                  <a:pt x="604106" y="4830842"/>
                </a:cubicBezTo>
                <a:cubicBezTo>
                  <a:pt x="583276" y="4833091"/>
                  <a:pt x="539859" y="4845979"/>
                  <a:pt x="510451" y="4843485"/>
                </a:cubicBezTo>
                <a:cubicBezTo>
                  <a:pt x="489781" y="4840800"/>
                  <a:pt x="443867" y="4818678"/>
                  <a:pt x="427656" y="4815877"/>
                </a:cubicBezTo>
                <a:cubicBezTo>
                  <a:pt x="424088" y="4817297"/>
                  <a:pt x="419580" y="4820561"/>
                  <a:pt x="413184" y="4826676"/>
                </a:cubicBezTo>
                <a:cubicBezTo>
                  <a:pt x="387673" y="4816699"/>
                  <a:pt x="379855" y="4828170"/>
                  <a:pt x="341772" y="4829671"/>
                </a:cubicBezTo>
                <a:cubicBezTo>
                  <a:pt x="327795" y="4821005"/>
                  <a:pt x="314729" y="4822794"/>
                  <a:pt x="301266" y="4827842"/>
                </a:cubicBezTo>
                <a:cubicBezTo>
                  <a:pt x="265781" y="4821714"/>
                  <a:pt x="231017" y="4827635"/>
                  <a:pt x="189886" y="4826710"/>
                </a:cubicBezTo>
                <a:cubicBezTo>
                  <a:pt x="147910" y="4813727"/>
                  <a:pt x="121702" y="4829584"/>
                  <a:pt x="77762" y="4828518"/>
                </a:cubicBezTo>
                <a:cubicBezTo>
                  <a:pt x="38733" y="4806108"/>
                  <a:pt x="44308" y="4851138"/>
                  <a:pt x="8164" y="4846203"/>
                </a:cubicBezTo>
                <a:lnTo>
                  <a:pt x="0" y="4843648"/>
                </a:lnTo>
                <a:lnTo>
                  <a:pt x="0" y="4080681"/>
                </a:lnTo>
                <a:close/>
              </a:path>
            </a:pathLst>
          </a:custGeom>
        </p:spPr>
      </p:pic>
    </p:spTree>
    <p:extLst>
      <p:ext uri="{BB962C8B-B14F-4D97-AF65-F5344CB8AC3E}">
        <p14:creationId xmlns:p14="http://schemas.microsoft.com/office/powerpoint/2010/main" val="1656800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5CADC-3416-FCCF-D4FA-84E487330407}"/>
              </a:ext>
            </a:extLst>
          </p:cNvPr>
          <p:cNvSpPr>
            <a:spLocks noGrp="1"/>
          </p:cNvSpPr>
          <p:nvPr>
            <p:ph type="title"/>
          </p:nvPr>
        </p:nvSpPr>
        <p:spPr/>
        <p:txBody>
          <a:bodyPr/>
          <a:lstStyle/>
          <a:p>
            <a:r>
              <a:rPr lang="en-US" dirty="0"/>
              <a:t>Important takeaways</a:t>
            </a:r>
          </a:p>
        </p:txBody>
      </p:sp>
      <p:sp>
        <p:nvSpPr>
          <p:cNvPr id="3" name="Content Placeholder 2">
            <a:extLst>
              <a:ext uri="{FF2B5EF4-FFF2-40B4-BE49-F238E27FC236}">
                <a16:creationId xmlns:a16="http://schemas.microsoft.com/office/drawing/2014/main" id="{A3D9C650-26CF-7D89-7A48-02CB3DDCDB23}"/>
              </a:ext>
            </a:extLst>
          </p:cNvPr>
          <p:cNvSpPr>
            <a:spLocks noGrp="1"/>
          </p:cNvSpPr>
          <p:nvPr>
            <p:ph idx="1"/>
          </p:nvPr>
        </p:nvSpPr>
        <p:spPr/>
        <p:txBody>
          <a:bodyPr>
            <a:normAutofit lnSpcReduction="10000"/>
          </a:bodyPr>
          <a:lstStyle/>
          <a:p>
            <a:r>
              <a:rPr lang="en-US" sz="2000" dirty="0"/>
              <a:t>When we added another variable, say age (RIAGEYR), we saw that this variable was significant in both cases, i.e., the overall population and only the non-Hispanic population. The AUC became .85 for the Nh population and .78 for the overall population. So, it was important to add the age variables!</a:t>
            </a:r>
          </a:p>
          <a:p>
            <a:r>
              <a:rPr lang="en-US" sz="2000" dirty="0"/>
              <a:t>The odds ratio and gamma coefficients do compare the marginal association. Although we did not get any association in the overall population, when we included different important covariates the race variable (</a:t>
            </a:r>
            <a:r>
              <a:rPr lang="en-US" sz="2000" dirty="0" err="1"/>
              <a:t>nh_black_white</a:t>
            </a:r>
            <a:r>
              <a:rPr lang="en-US" sz="2000" dirty="0"/>
              <a:t>) came to be significant as an interaction with other covariates! </a:t>
            </a:r>
          </a:p>
          <a:p>
            <a:r>
              <a:rPr lang="en-US" sz="2000" dirty="0"/>
              <a:t>Odds Ratios Ignore Covariate Adjustments. </a:t>
            </a:r>
            <a:r>
              <a:rPr lang="en-US" sz="2000" b="1" dirty="0"/>
              <a:t>Odds ratios are often interpreted in isolation</a:t>
            </a:r>
            <a:r>
              <a:rPr lang="en-US" sz="1400" dirty="0"/>
              <a:t> </a:t>
            </a:r>
            <a:r>
              <a:rPr lang="en-US" sz="2000" dirty="0"/>
              <a:t>without accounting for the influence of confounding variables.</a:t>
            </a:r>
          </a:p>
          <a:p>
            <a:r>
              <a:rPr lang="en-US" sz="2000" dirty="0"/>
              <a:t>Odds ratios from basic comparisons (e.g., 2x2 tables) do not account for </a:t>
            </a:r>
            <a:r>
              <a:rPr lang="en-US" sz="2000" b="1" dirty="0"/>
              <a:t>interaction terms</a:t>
            </a:r>
            <a:r>
              <a:rPr lang="en-US" sz="2000" dirty="0"/>
              <a:t> between variables.</a:t>
            </a:r>
          </a:p>
          <a:p>
            <a:r>
              <a:rPr lang="en-US" sz="2000" dirty="0"/>
              <a:t>Odds ratios are typically used in categorical contexts but cannot handle </a:t>
            </a:r>
            <a:r>
              <a:rPr lang="en-US" sz="2000" b="1" dirty="0"/>
              <a:t>continuous variables</a:t>
            </a:r>
            <a:r>
              <a:rPr lang="en-US" sz="2000" dirty="0"/>
              <a:t> without discretization, which leads to loss of information.</a:t>
            </a:r>
          </a:p>
          <a:p>
            <a:endParaRPr lang="en-US" sz="2000" dirty="0"/>
          </a:p>
        </p:txBody>
      </p:sp>
    </p:spTree>
    <p:extLst>
      <p:ext uri="{BB962C8B-B14F-4D97-AF65-F5344CB8AC3E}">
        <p14:creationId xmlns:p14="http://schemas.microsoft.com/office/powerpoint/2010/main" val="41950735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C9380B-3BFC-C08D-CEE3-B27CD8A571A1}"/>
              </a:ext>
            </a:extLst>
          </p:cNvPr>
          <p:cNvSpPr>
            <a:spLocks noGrp="1"/>
          </p:cNvSpPr>
          <p:nvPr>
            <p:ph type="title"/>
          </p:nvPr>
        </p:nvSpPr>
        <p:spPr>
          <a:xfrm>
            <a:off x="838200" y="365125"/>
            <a:ext cx="10515600" cy="1325563"/>
          </a:xfrm>
        </p:spPr>
        <p:txBody>
          <a:bodyPr>
            <a:normAutofit/>
          </a:bodyPr>
          <a:lstStyle/>
          <a:p>
            <a:r>
              <a:rPr lang="en-US" sz="5400"/>
              <a:t>Important takeaways…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78D42E2-47AA-A8AC-019C-21774CF64EA0}"/>
              </a:ext>
            </a:extLst>
          </p:cNvPr>
          <p:cNvSpPr>
            <a:spLocks noGrp="1"/>
          </p:cNvSpPr>
          <p:nvPr>
            <p:ph idx="1"/>
          </p:nvPr>
        </p:nvSpPr>
        <p:spPr>
          <a:xfrm>
            <a:off x="838200" y="1929384"/>
            <a:ext cx="10515600" cy="4251960"/>
          </a:xfrm>
        </p:spPr>
        <p:txBody>
          <a:bodyPr>
            <a:normAutofit/>
          </a:bodyPr>
          <a:lstStyle/>
          <a:p>
            <a:r>
              <a:rPr lang="en-US" sz="2200"/>
              <a:t>Odds ratios do not offer information about the </a:t>
            </a:r>
            <a:r>
              <a:rPr lang="en-US" sz="2200" b="1"/>
              <a:t>model fit</a:t>
            </a:r>
            <a:r>
              <a:rPr lang="en-US" sz="2200"/>
              <a:t>, such as residuals, goodness-of-fit tests, or diagnostics for multicollinearity or influential points.</a:t>
            </a:r>
          </a:p>
          <a:p>
            <a:pPr marL="0" indent="0">
              <a:buNone/>
            </a:pPr>
            <a:r>
              <a:rPr lang="en-US" sz="2200"/>
              <a:t>Regression analysis provides a more robust framework for:</a:t>
            </a:r>
          </a:p>
          <a:p>
            <a:pPr>
              <a:buFont typeface="Arial" panose="020B0604020202020204" pitchFamily="34" charset="0"/>
              <a:buChar char="•"/>
            </a:pPr>
            <a:r>
              <a:rPr lang="en-US" sz="2200"/>
              <a:t>Adjusting for confounding variables.</a:t>
            </a:r>
          </a:p>
          <a:p>
            <a:pPr>
              <a:buFont typeface="Arial" panose="020B0604020202020204" pitchFamily="34" charset="0"/>
              <a:buChar char="•"/>
            </a:pPr>
            <a:r>
              <a:rPr lang="en-US" sz="2200"/>
              <a:t>Exploring interactions.</a:t>
            </a:r>
          </a:p>
          <a:p>
            <a:pPr>
              <a:buFont typeface="Arial" panose="020B0604020202020204" pitchFamily="34" charset="0"/>
              <a:buChar char="•"/>
            </a:pPr>
            <a:r>
              <a:rPr lang="en-US" sz="2200"/>
              <a:t>Working with continuous predictors.</a:t>
            </a:r>
          </a:p>
          <a:p>
            <a:pPr>
              <a:buFont typeface="Arial" panose="020B0604020202020204" pitchFamily="34" charset="0"/>
              <a:buChar char="•"/>
            </a:pPr>
            <a:r>
              <a:rPr lang="en-US" sz="2200"/>
              <a:t>Assessing model fit and statistical significance.</a:t>
            </a:r>
          </a:p>
          <a:p>
            <a:endParaRPr lang="en-US" sz="2200"/>
          </a:p>
        </p:txBody>
      </p:sp>
    </p:spTree>
    <p:extLst>
      <p:ext uri="{BB962C8B-B14F-4D97-AF65-F5344CB8AC3E}">
        <p14:creationId xmlns:p14="http://schemas.microsoft.com/office/powerpoint/2010/main" val="394098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610FD5-9094-E51B-B39D-CD1DA673096B}"/>
              </a:ext>
            </a:extLst>
          </p:cNvPr>
          <p:cNvSpPr>
            <a:spLocks noGrp="1"/>
          </p:cNvSpPr>
          <p:nvPr>
            <p:ph type="title"/>
          </p:nvPr>
        </p:nvSpPr>
        <p:spPr>
          <a:xfrm>
            <a:off x="838200" y="365125"/>
            <a:ext cx="10515600" cy="1325563"/>
          </a:xfrm>
        </p:spPr>
        <p:txBody>
          <a:bodyPr>
            <a:normAutofit/>
          </a:bodyPr>
          <a:lstStyle/>
          <a:p>
            <a:r>
              <a:rPr lang="en-US" sz="5400"/>
              <a:t>Other explorations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9A643AE-BF39-3F34-6897-FB5C1D7A389A}"/>
              </a:ext>
            </a:extLst>
          </p:cNvPr>
          <p:cNvSpPr>
            <a:spLocks noGrp="1"/>
          </p:cNvSpPr>
          <p:nvPr>
            <p:ph idx="1"/>
          </p:nvPr>
        </p:nvSpPr>
        <p:spPr>
          <a:xfrm>
            <a:off x="838200" y="1929384"/>
            <a:ext cx="10515600" cy="4251960"/>
          </a:xfrm>
        </p:spPr>
        <p:txBody>
          <a:bodyPr>
            <a:normAutofit/>
          </a:bodyPr>
          <a:lstStyle/>
          <a:p>
            <a:r>
              <a:rPr lang="en-US" sz="2000" dirty="0"/>
              <a:t>The association between blood pressure and meal preparation was significant. The odds ratio CI is (1.202927,1.458402) and the gamma coefficient is (.09,.18) with a small p-value. self-meal preparation if not, in that case, the blood pressure is higher.</a:t>
            </a:r>
          </a:p>
          <a:p>
            <a:r>
              <a:rPr lang="en-US" sz="2000" dirty="0"/>
              <a:t>When we added the self-meal preparation index with the existing regression framework, clgeducation1(yes): selfmealprepare2(1 yes, 2 no) came to be significant. If you are busy, probably you need to eat outside resulting in higher blood pressure for NH population.</a:t>
            </a:r>
          </a:p>
          <a:p>
            <a:r>
              <a:rPr lang="en-US" sz="2000" dirty="0"/>
              <a:t>For the overall population, nh_black_white2:self_meal_prepare2 and DMDYRUSR:self_meal_prepare2 are significant variables. Within the white NH population, there is a tendency of higher BP who do not prepare their food. Immigration and non-self-meal preparation can also indicate higher BP.</a:t>
            </a:r>
          </a:p>
          <a:p>
            <a:r>
              <a:rPr lang="en-US" sz="2000" dirty="0"/>
              <a:t>When we added marital status, we obtained that ”Never married (DMDMARTZ3 &gt;0)”  people had a higher tendency to have BP. And another interaction term “RIDAGEYR: DMDMARTZ3 (&lt;0)” became significant.</a:t>
            </a:r>
          </a:p>
          <a:p>
            <a:endParaRPr lang="en-US" sz="2000" dirty="0"/>
          </a:p>
        </p:txBody>
      </p:sp>
    </p:spTree>
    <p:extLst>
      <p:ext uri="{BB962C8B-B14F-4D97-AF65-F5344CB8AC3E}">
        <p14:creationId xmlns:p14="http://schemas.microsoft.com/office/powerpoint/2010/main" val="37665037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2773</TotalTime>
  <Words>857</Words>
  <Application>Microsoft Macintosh PowerPoint</Application>
  <PresentationFormat>Widescreen</PresentationFormat>
  <Paragraphs>40</Paragraphs>
  <Slides>12</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Aptos Display</vt:lpstr>
      <vt:lpstr>Arial</vt:lpstr>
      <vt:lpstr>Calibri</vt:lpstr>
      <vt:lpstr>Office Theme</vt:lpstr>
      <vt:lpstr>CDA project</vt:lpstr>
      <vt:lpstr>Data </vt:lpstr>
      <vt:lpstr>Questions</vt:lpstr>
      <vt:lpstr>Conclusions</vt:lpstr>
      <vt:lpstr>PowerPoint Presentation</vt:lpstr>
      <vt:lpstr>Left: Only NH population, Right: Overall population, after including the age variable</vt:lpstr>
      <vt:lpstr>Important takeaways</vt:lpstr>
      <vt:lpstr>Important takeaways…</vt:lpstr>
      <vt:lpstr>Other explorations</vt:lpstr>
      <vt:lpstr>Physical activity?</vt:lpstr>
      <vt:lpstr>ML techniques: lightGBM (A decision tree based method), accuracy: .74,  AUC: .76</vt:lpstr>
      <vt:lpstr>NN; "Accuracy: 0.728198599618078”, AUC: .79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CDA project</dc:title>
  <dc:creator>Manna, Alokesh</dc:creator>
  <cp:lastModifiedBy>Manna, Alokesh</cp:lastModifiedBy>
  <cp:revision>10</cp:revision>
  <dcterms:created xsi:type="dcterms:W3CDTF">2024-12-04T17:24:59Z</dcterms:created>
  <dcterms:modified xsi:type="dcterms:W3CDTF">2024-12-06T15:38:14Z</dcterms:modified>
</cp:coreProperties>
</file>

<file path=docProps/thumbnail.jpeg>
</file>